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47"/>
  </p:notesMasterIdLst>
  <p:sldIdLst>
    <p:sldId id="340" r:id="rId7"/>
    <p:sldId id="2147469430" r:id="rId8"/>
    <p:sldId id="2147469745" r:id="rId9"/>
    <p:sldId id="2147469754" r:id="rId10"/>
    <p:sldId id="2147469788" r:id="rId11"/>
    <p:sldId id="2147469768" r:id="rId12"/>
    <p:sldId id="2147469777" r:id="rId13"/>
    <p:sldId id="10609" r:id="rId14"/>
    <p:sldId id="2147469761" r:id="rId15"/>
    <p:sldId id="2147469759" r:id="rId16"/>
    <p:sldId id="10605" r:id="rId17"/>
    <p:sldId id="10606" r:id="rId18"/>
    <p:sldId id="10607" r:id="rId19"/>
    <p:sldId id="2147469778" r:id="rId20"/>
    <p:sldId id="2147469760" r:id="rId21"/>
    <p:sldId id="2147469779" r:id="rId22"/>
    <p:sldId id="2147469756" r:id="rId23"/>
    <p:sldId id="2147469758" r:id="rId24"/>
    <p:sldId id="2147469780" r:id="rId25"/>
    <p:sldId id="2147469769" r:id="rId26"/>
    <p:sldId id="2147469770" r:id="rId27"/>
    <p:sldId id="2147469771" r:id="rId28"/>
    <p:sldId id="2147469773" r:id="rId29"/>
    <p:sldId id="293" r:id="rId30"/>
    <p:sldId id="2147469767" r:id="rId31"/>
    <p:sldId id="2147469781" r:id="rId32"/>
    <p:sldId id="2147469751" r:id="rId33"/>
    <p:sldId id="2147469785" r:id="rId34"/>
    <p:sldId id="2147469749" r:id="rId35"/>
    <p:sldId id="2147469750" r:id="rId36"/>
    <p:sldId id="2147469782" r:id="rId37"/>
    <p:sldId id="2147469755" r:id="rId38"/>
    <p:sldId id="2147469783" r:id="rId39"/>
    <p:sldId id="2147469784" r:id="rId40"/>
    <p:sldId id="2147469789" r:id="rId41"/>
    <p:sldId id="2147469774" r:id="rId42"/>
    <p:sldId id="2147469787" r:id="rId43"/>
    <p:sldId id="2147469775" r:id="rId44"/>
    <p:sldId id="2147469764" r:id="rId45"/>
    <p:sldId id="2147469742" r:id="rId46"/>
  </p:sldIdLst>
  <p:sldSz cx="12192000" cy="6858000"/>
  <p:notesSz cx="6858000" cy="1571625"/>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47469745"/>
            <p14:sldId id="2147469754"/>
            <p14:sldId id="2147469788"/>
            <p14:sldId id="2147469768"/>
          </p14:sldIdLst>
        </p14:section>
        <p14:section name="Sentiment" id="{1AD4EEDC-6D47-40DE-B471-A7B438668AB9}">
          <p14:sldIdLst>
            <p14:sldId id="2147469777"/>
            <p14:sldId id="10609"/>
            <p14:sldId id="2147469761"/>
            <p14:sldId id="2147469759"/>
            <p14:sldId id="10605"/>
            <p14:sldId id="10606"/>
            <p14:sldId id="10607"/>
          </p14:sldIdLst>
        </p14:section>
        <p14:section name="QnA Chat Bots" id="{A8F0F345-E8FF-4B6B-83E0-9C0443101595}">
          <p14:sldIdLst>
            <p14:sldId id="2147469778"/>
            <p14:sldId id="2147469760"/>
          </p14:sldIdLst>
        </p14:section>
        <p14:section name="Forms" id="{6A67F78D-4746-4498-B8D6-455D6882DFCC}">
          <p14:sldIdLst>
            <p14:sldId id="2147469779"/>
            <p14:sldId id="2147469756"/>
            <p14:sldId id="2147469758"/>
          </p14:sldIdLst>
        </p14:section>
        <p14:section name="Capital Modeling" id="{02E6ACDF-462A-4033-9934-ABF7530A857C}">
          <p14:sldIdLst>
            <p14:sldId id="2147469780"/>
            <p14:sldId id="2147469769"/>
            <p14:sldId id="2147469770"/>
            <p14:sldId id="2147469771"/>
            <p14:sldId id="2147469773"/>
            <p14:sldId id="293"/>
            <p14:sldId id="2147469767"/>
          </p14:sldIdLst>
        </p14:section>
        <p14:section name="Length of Stay" id="{D82A8DD7-DB88-4DBF-A135-50F92B14FA0E}">
          <p14:sldIdLst>
            <p14:sldId id="2147469781"/>
            <p14:sldId id="2147469751"/>
            <p14:sldId id="2147469785"/>
            <p14:sldId id="2147469749"/>
            <p14:sldId id="2147469750"/>
          </p14:sldIdLst>
        </p14:section>
        <p14:section name="Search By Photo" id="{0BF5F58E-99A8-40AD-855A-7F976F5F207A}">
          <p14:sldIdLst>
            <p14:sldId id="2147469782"/>
            <p14:sldId id="2147469755"/>
            <p14:sldId id="2147469783"/>
            <p14:sldId id="2147469784"/>
          </p14:sldIdLst>
        </p14:section>
        <p14:section name="END" id="{A528F949-2601-4642-A994-ED54E7E859FE}">
          <p14:sldIdLst>
            <p14:sldId id="2147469789"/>
            <p14:sldId id="2147469774"/>
            <p14:sldId id="2147469787"/>
            <p14:sldId id="2147469775"/>
            <p14:sldId id="214746976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EFF9"/>
    <a:srgbClr val="F5F5F5"/>
    <a:srgbClr val="1B1A20"/>
    <a:srgbClr val="F4F4F4"/>
    <a:srgbClr val="0078D4"/>
    <a:srgbClr val="50E6FF"/>
    <a:srgbClr val="2BA2BC"/>
    <a:srgbClr val="FF8A00"/>
    <a:srgbClr val="5FB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8" autoAdjust="0"/>
    <p:restoredTop sz="86369" autoAdjust="0"/>
  </p:normalViewPr>
  <p:slideViewPr>
    <p:cSldViewPr snapToGrid="0">
      <p:cViewPr>
        <p:scale>
          <a:sx n="66" d="100"/>
          <a:sy n="66" d="100"/>
        </p:scale>
        <p:origin x="1860" y="9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12/15/2021 10:36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91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29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38</a:t>
            </a:fld>
            <a:endParaRPr lang="en-US"/>
          </a:p>
        </p:txBody>
      </p:sp>
    </p:spTree>
    <p:extLst>
      <p:ext uri="{BB962C8B-B14F-4D97-AF65-F5344CB8AC3E}">
        <p14:creationId xmlns:p14="http://schemas.microsoft.com/office/powerpoint/2010/main" val="346660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45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12/15/2021 10:36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40</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6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407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86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to share </a:t>
            </a:r>
            <a:r>
              <a:rPr lang="en-US" dirty="0" err="1"/>
              <a:t>scenerios</a:t>
            </a:r>
            <a:r>
              <a:rPr lang="en-US" dirty="0"/>
              <a:t> of ML used at some companies.</a:t>
            </a:r>
          </a:p>
        </p:txBody>
      </p:sp>
      <p:sp>
        <p:nvSpPr>
          <p:cNvPr id="4" name="Slide Number Placeholder 3"/>
          <p:cNvSpPr>
            <a:spLocks noGrp="1"/>
          </p:cNvSpPr>
          <p:nvPr>
            <p:ph type="sldNum" sz="quarter" idx="5"/>
          </p:nvPr>
        </p:nvSpPr>
        <p:spPr/>
        <p:txBody>
          <a:bodyPr/>
          <a:lstStyle/>
          <a:p>
            <a:fld id="{06206E34-2AFF-4543-9429-368FDE16B24E}" type="slidenum">
              <a:rPr lang="en-US" smtClean="0"/>
              <a:t>8</a:t>
            </a:fld>
            <a:endParaRPr lang="en-US"/>
          </a:p>
        </p:txBody>
      </p:sp>
    </p:spTree>
    <p:extLst>
      <p:ext uri="{BB962C8B-B14F-4D97-AF65-F5344CB8AC3E}">
        <p14:creationId xmlns:p14="http://schemas.microsoft.com/office/powerpoint/2010/main" val="110817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towards training – onboarding.</a:t>
            </a:r>
          </a:p>
        </p:txBody>
      </p:sp>
      <p:sp>
        <p:nvSpPr>
          <p:cNvPr id="4" name="Slide Number Placeholder 3"/>
          <p:cNvSpPr>
            <a:spLocks noGrp="1"/>
          </p:cNvSpPr>
          <p:nvPr>
            <p:ph type="sldNum" sz="quarter" idx="10"/>
          </p:nvPr>
        </p:nvSpPr>
        <p:spPr/>
        <p:txBody>
          <a:bodyPr/>
          <a:lstStyle/>
          <a:p>
            <a:fld id="{31764105-9875-4C6E-BE00-3FAE0E4CDD82}" type="slidenum">
              <a:rPr lang="en-US" smtClean="0"/>
              <a:t>15</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30</a:t>
            </a:fld>
            <a:endParaRPr lang="en-US"/>
          </a:p>
        </p:txBody>
      </p:sp>
    </p:spTree>
    <p:extLst>
      <p:ext uri="{BB962C8B-B14F-4D97-AF65-F5344CB8AC3E}">
        <p14:creationId xmlns:p14="http://schemas.microsoft.com/office/powerpoint/2010/main" val="3677670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12/15/2021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57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 id="2147486403"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credly.com/users/hiram-fleitas/badg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hfleitas/airanger/blob/main/PVA%20Assets/Custom-PowerPlatform3x-5VirtualAgents-DemoJarvis.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learn/modules/get-started-with-form-processing/2-create-first-model" TargetMode="External"/><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gif"/></Relationships>
</file>

<file path=ppt/slides/_rels/slide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21" Type="http://schemas.openxmlformats.org/officeDocument/2006/relationships/image" Target="../media/image94.sv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svg"/><Relationship Id="rId2" Type="http://schemas.openxmlformats.org/officeDocument/2006/relationships/image" Target="../media/image75.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svg"/><Relationship Id="rId10" Type="http://schemas.openxmlformats.org/officeDocument/2006/relationships/image" Target="../media/image83.svg"/><Relationship Id="rId19" Type="http://schemas.openxmlformats.org/officeDocument/2006/relationships/image" Target="../media/image92.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5" Type="http://schemas.openxmlformats.org/officeDocument/2006/relationships/hyperlink" Target="https://github.com/hfleitas/AzureSynapseForActuaries/blob/main/CodeSamples/CapitalModel.ipynb" TargetMode="External"/><Relationship Id="rId4" Type="http://schemas.openxmlformats.org/officeDocument/2006/relationships/image" Target="../media/image107.svg"/></Relationships>
</file>

<file path=ppt/slides/_rels/slide25.xml.rels><?xml version="1.0" encoding="UTF-8" standalone="yes"?>
<Relationships xmlns="http://schemas.openxmlformats.org/package/2006/relationships"><Relationship Id="rId3" Type="http://schemas.openxmlformats.org/officeDocument/2006/relationships/hyperlink" Target="https://aka.ms/adf/azurelearn" TargetMode="External"/><Relationship Id="rId2" Type="http://schemas.openxmlformats.org/officeDocument/2006/relationships/hyperlink" Target="https://aka.ms/mlsqldev" TargetMode="External"/><Relationship Id="rId1" Type="http://schemas.openxmlformats.org/officeDocument/2006/relationships/slideLayout" Target="../slideLayouts/slideLayout3.xml"/><Relationship Id="rId4" Type="http://schemas.openxmlformats.org/officeDocument/2006/relationships/hyperlink" Target="https://www.rstudio.com/resources/cheatsheet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hyperlink" Target="https://github.com/hfleitas/r-server-hospital-length-of-stay/blob/master/SQLPy/Claims/DbaHospitalLoSClaims.ipynb" TargetMode="External"/><Relationship Id="rId4" Type="http://schemas.openxmlformats.org/officeDocument/2006/relationships/image" Target="../media/image107.sv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svg"/><Relationship Id="rId39" Type="http://schemas.openxmlformats.org/officeDocument/2006/relationships/image" Target="../media/image41.png"/><Relationship Id="rId21" Type="http://schemas.openxmlformats.org/officeDocument/2006/relationships/image" Target="../media/image23.png"/><Relationship Id="rId34" Type="http://schemas.openxmlformats.org/officeDocument/2006/relationships/image" Target="../media/image36.svg"/><Relationship Id="rId42" Type="http://schemas.openxmlformats.org/officeDocument/2006/relationships/image" Target="../media/image44.svg"/><Relationship Id="rId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18.svg"/><Relationship Id="rId20" Type="http://schemas.openxmlformats.org/officeDocument/2006/relationships/image" Target="../media/image22.svg"/><Relationship Id="rId29" Type="http://schemas.openxmlformats.org/officeDocument/2006/relationships/image" Target="../media/image31.png"/><Relationship Id="rId41"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svg"/><Relationship Id="rId32" Type="http://schemas.openxmlformats.org/officeDocument/2006/relationships/image" Target="../media/image34.svg"/><Relationship Id="rId37" Type="http://schemas.openxmlformats.org/officeDocument/2006/relationships/image" Target="../media/image39.png"/><Relationship Id="rId40" Type="http://schemas.openxmlformats.org/officeDocument/2006/relationships/image" Target="../media/image42.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svg"/><Relationship Id="rId36" Type="http://schemas.openxmlformats.org/officeDocument/2006/relationships/image" Target="../media/image38.svg"/><Relationship Id="rId10" Type="http://schemas.openxmlformats.org/officeDocument/2006/relationships/image" Target="../media/image12.sv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hyperlink" Target="https://docs.microsoft.com/en-us/cpp/get-started/tutorial-console-cpp" TargetMode="External"/><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 Id="rId27" Type="http://schemas.openxmlformats.org/officeDocument/2006/relationships/image" Target="../media/image29.png"/><Relationship Id="rId30" Type="http://schemas.openxmlformats.org/officeDocument/2006/relationships/image" Target="../media/image32.svg"/><Relationship Id="rId35" Type="http://schemas.openxmlformats.org/officeDocument/2006/relationships/image" Target="../media/image37.png"/><Relationship Id="rId43" Type="http://schemas.openxmlformats.org/officeDocument/2006/relationships/image" Target="../media/image2.emf"/><Relationship Id="rId8" Type="http://schemas.openxmlformats.org/officeDocument/2006/relationships/image" Target="../media/image10.svg"/><Relationship Id="rId3" Type="http://schemas.openxmlformats.org/officeDocument/2006/relationships/hyperlink" Target="http://www.hoist-point.com/applesoft_basic_tutorial.htm" TargetMode="External"/><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svg"/></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localhost:3000/"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hyperlink" Target="https://docs.microsoft.com/en-us/ai-builder/object-detection-train-model#how-to-interpret-your-model-performance-score" TargetMode="External"/><Relationship Id="rId4" Type="http://schemas.openxmlformats.org/officeDocument/2006/relationships/hyperlink" Target="https://docs.microsoft.com/ai-builder/collect-images#use-more-diverse-image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ms.web.azuresynapse.net/en-us/authoring/analyze/notebooks/E2E_MLFLOW_Sklearn_ADLS?workspace=%2Fsubscriptions%2Fe4e06275-58d1-4081-8f1b-be12462eb701%2FresourceGroups%2Fwplushiramsynapse%2Fproviders%2FMicrosoft.Synapse%2Fworkspaces%2Fwplushiramsynapse" TargetMode="External"/><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2.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docs.microsoft.com/azure/synapse-analytics/machine-learning/tutorial-score-model-predict-spark-pool" TargetMode="External"/><Relationship Id="rId3" Type="http://schemas.openxmlformats.org/officeDocument/2006/relationships/hyperlink" Target="https://github.com/hfleitas/r-server-hospital-length-of-stay/blob/master/SQLPy/Claims/DbaHospitalLoSClaims.ipynb" TargetMode="External"/><Relationship Id="rId7" Type="http://schemas.openxmlformats.org/officeDocument/2006/relationships/hyperlink" Target="https://www.youtube.com/watch?v=9xf4cAVYk3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youtube.com/watch?v=NGbk9XGWTHI&amp;t=3163s" TargetMode="External"/><Relationship Id="rId5" Type="http://schemas.openxmlformats.org/officeDocument/2006/relationships/hyperlink" Target="https://github.com/hfleitas/AzureSynapseForActuaries" TargetMode="External"/><Relationship Id="rId10" Type="http://schemas.openxmlformats.org/officeDocument/2006/relationships/hyperlink" Target="https://docs.microsoft.com/en-us/sql/machine-learning/predictions/native-scoring-predict-transact-sql?view=sql-server-ver15" TargetMode="External"/><Relationship Id="rId4" Type="http://schemas.openxmlformats.org/officeDocument/2006/relationships/hyperlink" Target="https://github.com/hfleitas/seattle2019/blob/master/2SentimentPrediction/%5BDev%5D_HiramFleitas_RealtimeSentimentPredictionSQLServer.pdf" TargetMode="External"/><Relationship Id="rId9" Type="http://schemas.openxmlformats.org/officeDocument/2006/relationships/hyperlink" Target="https://microsoft.github.io/Synapse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2.emf"/><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57.svg"/><Relationship Id="rId20" Type="http://schemas.openxmlformats.org/officeDocument/2006/relationships/image" Target="../media/image61.sv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svg"/></Relationships>
</file>

<file path=ppt/slides/_rels/slide40.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2.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2872384/hide-column-based-up-parameter-selected-ss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sql/machine-learning/predictions/native-scoring-predict-transact-sql?view=sql-server-ver15" TargetMode="External"/><Relationship Id="rId2" Type="http://schemas.openxmlformats.org/officeDocument/2006/relationships/hyperlink" Target="https://github.com/hfleitas/airanger/blob/main/Notebooks/Trollhunters.ipynb"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92359"/>
            <a:ext cx="10220648" cy="443198"/>
          </a:xfrm>
          <a:noFill/>
        </p:spPr>
        <p:txBody>
          <a:bodyPr/>
          <a:lstStyle/>
          <a:p>
            <a:pPr>
              <a:lnSpc>
                <a:spcPct val="90000"/>
              </a:lnSpc>
            </a:pPr>
            <a:r>
              <a:rPr lang="en-US" sz="3200" dirty="0">
                <a:solidFill>
                  <a:schemeClr val="tx1"/>
                </a:solidFill>
              </a:rPr>
              <a:t>Real-time ML Journey</a:t>
            </a: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badges</a:t>
            </a:r>
            <a:endParaRPr lang="en-US" sz="1400" dirty="0"/>
          </a:p>
        </p:txBody>
      </p:sp>
      <p:sp>
        <p:nvSpPr>
          <p:cNvPr id="4" name="Title 3">
            <a:extLst>
              <a:ext uri="{FF2B5EF4-FFF2-40B4-BE49-F238E27FC236}">
                <a16:creationId xmlns:a16="http://schemas.microsoft.com/office/drawing/2014/main" id="{1DA03EE6-1664-47D9-A25F-ACD20F539C03}"/>
              </a:ext>
            </a:extLst>
          </p:cNvPr>
          <p:cNvSpPr txBox="1">
            <a:spLocks/>
          </p:cNvSpPr>
          <p:nvPr/>
        </p:nvSpPr>
        <p:spPr>
          <a:xfrm>
            <a:off x="584200" y="3346356"/>
            <a:ext cx="10220648" cy="3323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a:lnSpc>
                <a:spcPct val="90000"/>
              </a:lnSpc>
            </a:pPr>
            <a:r>
              <a:rPr lang="en-US" sz="2400" dirty="0" err="1">
                <a:solidFill>
                  <a:schemeClr val="tx1"/>
                </a:solidFill>
              </a:rPr>
              <a:t>MicrosoftML</a:t>
            </a:r>
            <a:r>
              <a:rPr lang="en-US" sz="2400" dirty="0">
                <a:solidFill>
                  <a:schemeClr val="tx1"/>
                </a:solidFill>
              </a:rPr>
              <a:t> + </a:t>
            </a:r>
            <a:r>
              <a:rPr lang="en-US" sz="2400" dirty="0" err="1">
                <a:solidFill>
                  <a:schemeClr val="tx1"/>
                </a:solidFill>
              </a:rPr>
              <a:t>Revoscale</a:t>
            </a:r>
            <a:endParaRPr lang="en-US" sz="1800" i="1" dirty="0">
              <a:solidFill>
                <a:schemeClr val="tx1"/>
              </a:solidFill>
            </a:endParaRP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yelp.com/developers/api_terms</a:t>
            </a:r>
            <a:r>
              <a:rPr lang="en-US" sz="1067" dirty="0"/>
              <a:t> </a:t>
            </a:r>
          </a:p>
          <a:p>
            <a:pPr lvl="0">
              <a:defRPr/>
            </a:pPr>
            <a:r>
              <a:rPr lang="en-US" sz="1067" dirty="0">
                <a:hlinkClick r:id="rId3"/>
              </a:rPr>
              <a:t>yelp.com/developers/display_requirements</a:t>
            </a:r>
            <a:r>
              <a:rPr lang="en-US" sz="1067" dirty="0"/>
              <a:t> </a:t>
            </a:r>
          </a:p>
        </p:txBody>
      </p:sp>
      <p:pic>
        <p:nvPicPr>
          <p:cNvPr id="2050" name="Picture 2" descr="Screenshot of email response of Yelp Developer API Terms for integrations must be customer-facing, not B2B dashboards or analytics">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6850DB8-5CC8-410E-B38D-42838A39F4E1}"/>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Responsible AI</a:t>
            </a:r>
          </a:p>
        </p:txBody>
      </p:sp>
    </p:spTree>
    <p:extLst>
      <p:ext uri="{BB962C8B-B14F-4D97-AF65-F5344CB8AC3E}">
        <p14:creationId xmlns:p14="http://schemas.microsoft.com/office/powerpoint/2010/main" val="360951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A314B-48D6-4A2F-9B2B-4866F9F6D5D9}"/>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2"/>
              </a:rPr>
              <a:t>SQL Server Samples - Big Data Clusters - Spark</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Picture 8" descr="10 rows of Twitter stream in SQL Big Data Clusters">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A314B-48D6-4A2F-9B2B-4866F9F6D5D9}"/>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2"/>
              </a:rPr>
              <a:t>SQL Server Samples - Big Data Clusters - Spark</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descr="Select statement of top 100 tweets using a where clause">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A314B-48D6-4A2F-9B2B-4866F9F6D5D9}"/>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2"/>
              </a:rPr>
              <a:t>SQL Server Samples - Big Data Clusters - Spark</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descr="SandDance visual in Azure Data Studio using a bar chart to represent usernames and count of followers. Highlighting the highest column with the screen name with the highest number of flowers.">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QnA Chat Bots</a:t>
            </a:r>
            <a:r>
              <a:rPr lang="en-US" sz="4800" dirty="0">
                <a:solidFill>
                  <a:schemeClr val="accent1"/>
                </a:solidFill>
              </a:rPr>
              <a:t> $200K</a:t>
            </a:r>
            <a:endParaRPr lang="en-US" sz="4800" dirty="0"/>
          </a:p>
        </p:txBody>
      </p:sp>
      <p:pic>
        <p:nvPicPr>
          <p:cNvPr id="8" name="Picture 7" descr="Transition slide image of a blue room with grass fields inside with a framed view to a lake sunset and clouds">
            <a:extLst>
              <a:ext uri="{FF2B5EF4-FFF2-40B4-BE49-F238E27FC236}">
                <a16:creationId xmlns:a16="http://schemas.microsoft.com/office/drawing/2014/main" id="{DBFAAC23-5FFA-4990-A868-E771BFA89001}"/>
              </a:ext>
              <a:ext uri="{C183D7F6-B498-43B3-948B-1728B52AA6E4}">
                <adec:decorative xmlns:adec="http://schemas.microsoft.com/office/drawing/2017/decorative" val="0"/>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593069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of Power Virtual Agent - Jarvis. A printer troubleshooter bot chat window with a dialog.">
            <a:extLst>
              <a:ext uri="{FF2B5EF4-FFF2-40B4-BE49-F238E27FC236}">
                <a16:creationId xmlns:a16="http://schemas.microsoft.com/office/drawing/2014/main" id="{140BFCA5-91BB-41D9-A0A8-EC75BE7571E9}"/>
              </a:ext>
            </a:extLst>
          </p:cNvPr>
          <p:cNvPicPr>
            <a:picLocks noChangeAspect="1"/>
          </p:cNvPicPr>
          <p:nvPr/>
        </p:nvPicPr>
        <p:blipFill rotWithShape="1">
          <a:blip r:embed="rId3"/>
          <a:srcRect b="11570"/>
          <a:stretch/>
        </p:blipFill>
        <p:spPr>
          <a:xfrm>
            <a:off x="9789" y="0"/>
            <a:ext cx="12172421" cy="6116716"/>
          </a:xfrm>
          <a:prstGeom prst="rect">
            <a:avLst/>
          </a:prstGeom>
        </p:spPr>
      </p:pic>
      <p:sp>
        <p:nvSpPr>
          <p:cNvPr id="2" name="Title 1">
            <a:extLst>
              <a:ext uri="{FF2B5EF4-FFF2-40B4-BE49-F238E27FC236}">
                <a16:creationId xmlns:a16="http://schemas.microsoft.com/office/drawing/2014/main" id="{97C94B1B-3508-4314-8F5C-7F4A6042B27C}"/>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4"/>
              </a:rPr>
              <a:t>PVA - Build Printer Troubleshooting Bot</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181479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Forms </a:t>
            </a:r>
            <a:r>
              <a:rPr lang="en-US" sz="4800" dirty="0">
                <a:solidFill>
                  <a:schemeClr val="accent1"/>
                </a:solidFill>
              </a:rPr>
              <a:t>$2M</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70895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shot of Power App screen using AI Build - Forms processing. ">
            <a:extLst>
              <a:ext uri="{FF2B5EF4-FFF2-40B4-BE49-F238E27FC236}">
                <a16:creationId xmlns:a16="http://schemas.microsoft.com/office/drawing/2014/main" id="{E3CFD449-725E-41FA-B235-C0A0ACD65877}"/>
              </a:ext>
            </a:extLst>
          </p:cNvPr>
          <p:cNvPicPr>
            <a:picLocks noChangeAspect="1"/>
          </p:cNvPicPr>
          <p:nvPr/>
        </p:nvPicPr>
        <p:blipFill>
          <a:blip r:embed="rId2"/>
          <a:stretch>
            <a:fillRect/>
          </a:stretch>
        </p:blipFill>
        <p:spPr>
          <a:xfrm>
            <a:off x="1" y="0"/>
            <a:ext cx="3729476" cy="6242447"/>
          </a:xfrm>
          <a:prstGeom prst="rect">
            <a:avLst/>
          </a:prstGeom>
        </p:spPr>
      </p:pic>
      <p:sp>
        <p:nvSpPr>
          <p:cNvPr id="2" name="Title 1">
            <a:extLst>
              <a:ext uri="{FF2B5EF4-FFF2-40B4-BE49-F238E27FC236}">
                <a16:creationId xmlns:a16="http://schemas.microsoft.com/office/drawing/2014/main" id="{83686B60-5DFE-425F-A9E4-771A6487A16C}"/>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3"/>
              </a:rPr>
              <a:t>Form Processing - Create first model</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1028" name="Picture 4" descr="Animated screenshot of the Power Automate Choose information to extract page adding four fields on the Fields tab.">
            <a:extLst>
              <a:ext uri="{FF2B5EF4-FFF2-40B4-BE49-F238E27FC236}">
                <a16:creationId xmlns:a16="http://schemas.microsoft.com/office/drawing/2014/main" id="{8EFECA45-EFFE-4CFB-BFBC-B88F33516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63" t="12651" r="19687" b="11598"/>
          <a:stretch/>
        </p:blipFill>
        <p:spPr bwMode="auto">
          <a:xfrm>
            <a:off x="3538977" y="967740"/>
            <a:ext cx="5390909" cy="3779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reenshot of Power Apps with an Analyze component and a label.">
            <a:extLst>
              <a:ext uri="{FF2B5EF4-FFF2-40B4-BE49-F238E27FC236}">
                <a16:creationId xmlns:a16="http://schemas.microsoft.com/office/drawing/2014/main" id="{EED8B4D0-C370-496C-8FB3-41268EF3CA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05" t="25446" r="47953" b="58477"/>
          <a:stretch/>
        </p:blipFill>
        <p:spPr bwMode="auto">
          <a:xfrm>
            <a:off x="8010525" y="1569719"/>
            <a:ext cx="4181475" cy="354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6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wer Apps AI Builder custom models">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descr="Highlight of AI Builder Forms processing and Object detection">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F702294-1967-46F3-A068-B1C4E6D3CA0E}"/>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Apps - AI Builder</a:t>
            </a:r>
          </a:p>
        </p:txBody>
      </p:sp>
    </p:spTree>
    <p:extLst>
      <p:ext uri="{BB962C8B-B14F-4D97-AF65-F5344CB8AC3E}">
        <p14:creationId xmlns:p14="http://schemas.microsoft.com/office/powerpoint/2010/main" val="328258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Capital Modeling </a:t>
            </a:r>
            <a:r>
              <a:rPr lang="en-US" sz="4800" dirty="0">
                <a:solidFill>
                  <a:schemeClr val="accent1"/>
                </a:solidFill>
              </a:rPr>
              <a:t>$500M</a:t>
            </a:r>
            <a:endParaRPr lang="en-US" sz="4800" dirty="0"/>
          </a:p>
        </p:txBody>
      </p:sp>
      <p:pic>
        <p:nvPicPr>
          <p:cNvPr id="8" name="Picture 7" descr="Transition slide image of a blue room with grass fields inside with a framed view to a lake sunset and clouds">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27323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5" grpId="0"/>
      <p:bldP spid="5" grpId="1"/>
      <p:bldP spid="13" grpId="0"/>
      <p:bldP spid="1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2187575"/>
            <a:ext cx="5181600" cy="2203680"/>
          </a:xfrm>
        </p:spPr>
        <p:txBody>
          <a:bodyPr/>
          <a:lstStyle/>
          <a:p>
            <a:pPr marL="0" indent="0">
              <a:buNone/>
            </a:pPr>
            <a:r>
              <a:rPr lang="en-US" dirty="0"/>
              <a:t>Before</a:t>
            </a:r>
          </a:p>
          <a:p>
            <a:r>
              <a:rPr lang="en-US" sz="2400" dirty="0">
                <a:solidFill>
                  <a:schemeClr val="accent1"/>
                </a:solidFill>
              </a:rPr>
              <a:t>7 User touchpoints</a:t>
            </a:r>
          </a:p>
          <a:p>
            <a:r>
              <a:rPr lang="en-US" sz="2400" dirty="0">
                <a:solidFill>
                  <a:schemeClr val="accent1"/>
                </a:solidFill>
              </a:rPr>
              <a:t>4 Unique manual processes</a:t>
            </a:r>
          </a:p>
          <a:p>
            <a:r>
              <a:rPr lang="en-US" sz="2400" dirty="0">
                <a:solidFill>
                  <a:schemeClr val="accent1"/>
                </a:solidFill>
              </a:rPr>
              <a:t>Many different files and folders</a:t>
            </a:r>
          </a:p>
          <a:p>
            <a:r>
              <a:rPr lang="en-US" sz="2400" dirty="0">
                <a:solidFill>
                  <a:schemeClr val="accent1"/>
                </a:solidFill>
              </a:rPr>
              <a:t>Significant user downtime</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2187575"/>
            <a:ext cx="5181600" cy="2203680"/>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Single pipeline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3 Primary stored procedures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SQL Server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Minimal user downtime</a:t>
            </a:r>
            <a:endParaRPr lang="en-US" dirty="0">
              <a:solidFill>
                <a:schemeClr val="accent1"/>
              </a:solidFill>
            </a:endParaRPr>
          </a:p>
        </p:txBody>
      </p:sp>
    </p:spTree>
    <p:extLst>
      <p:ext uri="{BB962C8B-B14F-4D97-AF65-F5344CB8AC3E}">
        <p14:creationId xmlns:p14="http://schemas.microsoft.com/office/powerpoint/2010/main" val="1615379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0DE57D2E-F87D-4E3C-A5CE-65F6567B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477"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Before</a:t>
            </a:r>
          </a:p>
        </p:txBody>
      </p:sp>
      <p:pic>
        <p:nvPicPr>
          <p:cNvPr id="6" name="Graphic 5" descr="SQL Server">
            <a:extLst>
              <a:ext uri="{FF2B5EF4-FFF2-40B4-BE49-F238E27FC236}">
                <a16:creationId xmlns:a16="http://schemas.microsoft.com/office/drawing/2014/main" id="{02E27B02-0BD1-4578-844C-907B74953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64" y="3208329"/>
            <a:ext cx="512056" cy="512056"/>
          </a:xfrm>
          <a:prstGeom prst="rect">
            <a:avLst/>
          </a:prstGeom>
        </p:spPr>
      </p:pic>
      <p:pic>
        <p:nvPicPr>
          <p:cNvPr id="8" name="Graphic 7" descr="Azure VM">
            <a:extLst>
              <a:ext uri="{FF2B5EF4-FFF2-40B4-BE49-F238E27FC236}">
                <a16:creationId xmlns:a16="http://schemas.microsoft.com/office/drawing/2014/main" id="{0B2F6375-E8FF-46F1-8BB9-AC77DF0B3E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573" y="2643736"/>
            <a:ext cx="602038" cy="602040"/>
          </a:xfrm>
          <a:prstGeom prst="rect">
            <a:avLst/>
          </a:prstGeom>
        </p:spPr>
      </p:pic>
      <p:grpSp>
        <p:nvGrpSpPr>
          <p:cNvPr id="34" name="Group 33" descr="Governance Compliance Organzation">
            <a:extLst>
              <a:ext uri="{FF2B5EF4-FFF2-40B4-BE49-F238E27FC236}">
                <a16:creationId xmlns:a16="http://schemas.microsoft.com/office/drawing/2014/main" id="{B9144C6C-A4AA-4A07-85B3-6D3E8B2BF7D9}"/>
              </a:ext>
            </a:extLst>
          </p:cNvPr>
          <p:cNvGrpSpPr/>
          <p:nvPr/>
        </p:nvGrpSpPr>
        <p:grpSpPr>
          <a:xfrm>
            <a:off x="720786" y="4790381"/>
            <a:ext cx="651223" cy="611329"/>
            <a:chOff x="3599939" y="2302231"/>
            <a:chExt cx="726583" cy="712907"/>
          </a:xfrm>
        </p:grpSpPr>
        <p:sp>
          <p:nvSpPr>
            <p:cNvPr id="24" name="Oval 23">
              <a:extLst>
                <a:ext uri="{FF2B5EF4-FFF2-40B4-BE49-F238E27FC236}">
                  <a16:creationId xmlns:a16="http://schemas.microsoft.com/office/drawing/2014/main" id="{AB069590-932E-41DC-9AB0-A60DF23CBAB9}"/>
                </a:ext>
              </a:extLst>
            </p:cNvPr>
            <p:cNvSpPr/>
            <p:nvPr/>
          </p:nvSpPr>
          <p:spPr bwMode="auto">
            <a:xfrm>
              <a:off x="3619290" y="2419826"/>
              <a:ext cx="683419" cy="595312"/>
            </a:xfrm>
            <a:prstGeom prst="ellips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5BD6ED1D-8CA1-46BB-BBAD-11663269CEC1}"/>
                </a:ext>
              </a:extLst>
            </p:cNvPr>
            <p:cNvSpPr/>
            <p:nvPr/>
          </p:nvSpPr>
          <p:spPr bwMode="auto">
            <a:xfrm>
              <a:off x="3599939" y="2683390"/>
              <a:ext cx="726583" cy="331747"/>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749530-C63D-4054-8A07-BD13365E78AA}"/>
                </a:ext>
              </a:extLst>
            </p:cNvPr>
            <p:cNvSpPr/>
            <p:nvPr/>
          </p:nvSpPr>
          <p:spPr bwMode="auto">
            <a:xfrm>
              <a:off x="36407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23C12AC-F04C-43B7-B232-12474B14AF35}"/>
                </a:ext>
              </a:extLst>
            </p:cNvPr>
            <p:cNvSpPr/>
            <p:nvPr/>
          </p:nvSpPr>
          <p:spPr bwMode="auto">
            <a:xfrm>
              <a:off x="37532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6DBB75-DB46-44D7-9972-D32CD7FB96BA}"/>
                </a:ext>
              </a:extLst>
            </p:cNvPr>
            <p:cNvSpPr/>
            <p:nvPr/>
          </p:nvSpPr>
          <p:spPr bwMode="auto">
            <a:xfrm>
              <a:off x="38656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0E08F82-5E4D-470C-8EEF-91F7CE843192}"/>
                </a:ext>
              </a:extLst>
            </p:cNvPr>
            <p:cNvSpPr/>
            <p:nvPr/>
          </p:nvSpPr>
          <p:spPr bwMode="auto">
            <a:xfrm>
              <a:off x="39781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0231350-523F-41E9-B592-9B1CA9FF830E}"/>
                </a:ext>
              </a:extLst>
            </p:cNvPr>
            <p:cNvSpPr/>
            <p:nvPr/>
          </p:nvSpPr>
          <p:spPr bwMode="auto">
            <a:xfrm>
              <a:off x="40905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52CFF08-1065-4103-B84A-CAC5CE052856}"/>
                </a:ext>
              </a:extLst>
            </p:cNvPr>
            <p:cNvSpPr/>
            <p:nvPr/>
          </p:nvSpPr>
          <p:spPr bwMode="auto">
            <a:xfrm>
              <a:off x="42030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0EEC89A8-DBC1-41AA-892A-52D542B56069}"/>
                </a:ext>
              </a:extLst>
            </p:cNvPr>
            <p:cNvCxnSpPr>
              <a:cxnSpLocks/>
              <a:endCxn id="24" idx="0"/>
            </p:cNvCxnSpPr>
            <p:nvPr/>
          </p:nvCxnSpPr>
          <p:spPr>
            <a:xfrm>
              <a:off x="3961000" y="2302231"/>
              <a:ext cx="0" cy="117595"/>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A6630B1-4FCE-4D6B-8008-3D177909C77F}"/>
                </a:ext>
              </a:extLst>
            </p:cNvPr>
            <p:cNvSpPr/>
            <p:nvPr/>
          </p:nvSpPr>
          <p:spPr bwMode="auto">
            <a:xfrm>
              <a:off x="3971768" y="2306518"/>
              <a:ext cx="83298" cy="4571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36" name="Graphic 35" descr="Data model for Analytics">
            <a:extLst>
              <a:ext uri="{FF2B5EF4-FFF2-40B4-BE49-F238E27FC236}">
                <a16:creationId xmlns:a16="http://schemas.microsoft.com/office/drawing/2014/main" id="{C0002D19-FBB9-42D2-AF87-55FCACFC0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9887" y="3704780"/>
            <a:ext cx="586700" cy="586700"/>
          </a:xfrm>
          <a:prstGeom prst="rect">
            <a:avLst/>
          </a:prstGeom>
        </p:spPr>
      </p:pic>
      <p:pic>
        <p:nvPicPr>
          <p:cNvPr id="38" name="Graphic 37" descr="User with solid fill">
            <a:extLst>
              <a:ext uri="{FF2B5EF4-FFF2-40B4-BE49-F238E27FC236}">
                <a16:creationId xmlns:a16="http://schemas.microsoft.com/office/drawing/2014/main" id="{75F69CF8-C8C8-4413-92E6-5CF6CCF559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4879" y="2686485"/>
            <a:ext cx="483296" cy="483296"/>
          </a:xfrm>
          <a:prstGeom prst="rect">
            <a:avLst/>
          </a:prstGeom>
        </p:spPr>
      </p:pic>
      <p:pic>
        <p:nvPicPr>
          <p:cNvPr id="40" name="Graphic 39" descr="User with solid fill">
            <a:extLst>
              <a:ext uri="{FF2B5EF4-FFF2-40B4-BE49-F238E27FC236}">
                <a16:creationId xmlns:a16="http://schemas.microsoft.com/office/drawing/2014/main" id="{78DB939D-F76E-4920-9041-459210933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51352" y="3742834"/>
            <a:ext cx="483296" cy="483296"/>
          </a:xfrm>
          <a:prstGeom prst="rect">
            <a:avLst/>
          </a:prstGeom>
        </p:spPr>
      </p:pic>
      <p:pic>
        <p:nvPicPr>
          <p:cNvPr id="57" name="Graphic 56" descr="Document with solid fill">
            <a:extLst>
              <a:ext uri="{FF2B5EF4-FFF2-40B4-BE49-F238E27FC236}">
                <a16:creationId xmlns:a16="http://schemas.microsoft.com/office/drawing/2014/main" id="{A48D6D5B-4F52-4C52-AC21-4206DBFB35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06721" y="2686485"/>
            <a:ext cx="477347" cy="477347"/>
          </a:xfrm>
          <a:prstGeom prst="rect">
            <a:avLst/>
          </a:prstGeom>
        </p:spPr>
      </p:pic>
      <p:grpSp>
        <p:nvGrpSpPr>
          <p:cNvPr id="62" name="Group 61" descr="Files">
            <a:extLst>
              <a:ext uri="{FF2B5EF4-FFF2-40B4-BE49-F238E27FC236}">
                <a16:creationId xmlns:a16="http://schemas.microsoft.com/office/drawing/2014/main" id="{B7548C7F-9C2A-48E5-8AB7-B713430B510A}"/>
              </a:ext>
            </a:extLst>
          </p:cNvPr>
          <p:cNvGrpSpPr/>
          <p:nvPr/>
        </p:nvGrpSpPr>
        <p:grpSpPr>
          <a:xfrm>
            <a:off x="3995554" y="3773812"/>
            <a:ext cx="889335" cy="477347"/>
            <a:chOff x="1626154" y="5095303"/>
            <a:chExt cx="889335" cy="477347"/>
          </a:xfrm>
        </p:grpSpPr>
        <p:pic>
          <p:nvPicPr>
            <p:cNvPr id="59" name="Graphic 58" descr="Document with solid fill">
              <a:extLst>
                <a:ext uri="{FF2B5EF4-FFF2-40B4-BE49-F238E27FC236}">
                  <a16:creationId xmlns:a16="http://schemas.microsoft.com/office/drawing/2014/main" id="{3C28341E-F828-4CBE-B91D-E37BCB9126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61" name="Graphic 60" descr="Document with solid fill">
              <a:extLst>
                <a:ext uri="{FF2B5EF4-FFF2-40B4-BE49-F238E27FC236}">
                  <a16:creationId xmlns:a16="http://schemas.microsoft.com/office/drawing/2014/main" id="{C05DDA64-8116-4631-BFF2-1D441378C0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pic>
        <p:nvPicPr>
          <p:cNvPr id="68" name="Graphic 67" descr="User with solid fill">
            <a:extLst>
              <a:ext uri="{FF2B5EF4-FFF2-40B4-BE49-F238E27FC236}">
                <a16:creationId xmlns:a16="http://schemas.microsoft.com/office/drawing/2014/main" id="{241401E7-F947-4A45-8E45-341BFA0C8F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2984" y="3782456"/>
            <a:ext cx="483296" cy="483296"/>
          </a:xfrm>
          <a:prstGeom prst="rect">
            <a:avLst/>
          </a:prstGeom>
        </p:spPr>
      </p:pic>
      <p:pic>
        <p:nvPicPr>
          <p:cNvPr id="1026" name="Picture 2" descr="See the source image">
            <a:extLst>
              <a:ext uri="{FF2B5EF4-FFF2-40B4-BE49-F238E27FC236}">
                <a16:creationId xmlns:a16="http://schemas.microsoft.com/office/drawing/2014/main" id="{2B8CCD2D-559F-458A-8757-5E2FCF9A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6638" y="3401367"/>
            <a:ext cx="1228365" cy="4308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See the source image">
            <a:extLst>
              <a:ext uri="{FF2B5EF4-FFF2-40B4-BE49-F238E27FC236}">
                <a16:creationId xmlns:a16="http://schemas.microsoft.com/office/drawing/2014/main" id="{068DB709-9D49-4D53-BD9A-A41CD6426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628"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85" name="Star: 5 Points 84" descr="Star schema">
            <a:extLst>
              <a:ext uri="{FF2B5EF4-FFF2-40B4-BE49-F238E27FC236}">
                <a16:creationId xmlns:a16="http://schemas.microsoft.com/office/drawing/2014/main" id="{36E0BAE5-D211-43A7-B816-5CBA92669F44}"/>
              </a:ext>
            </a:extLst>
          </p:cNvPr>
          <p:cNvSpPr/>
          <p:nvPr/>
        </p:nvSpPr>
        <p:spPr bwMode="auto">
          <a:xfrm>
            <a:off x="8837419" y="3704780"/>
            <a:ext cx="605088" cy="638648"/>
          </a:xfrm>
          <a:prstGeom prst="star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073FC46E-6049-4DBA-8593-CAB3BB953A82}"/>
              </a:ext>
            </a:extLst>
          </p:cNvPr>
          <p:cNvSpPr txBox="1"/>
          <p:nvPr/>
        </p:nvSpPr>
        <p:spPr>
          <a:xfrm>
            <a:off x="6525373" y="4255458"/>
            <a:ext cx="254878" cy="307777"/>
          </a:xfrm>
          <a:prstGeom prst="rect">
            <a:avLst/>
          </a:prstGeom>
          <a:noFill/>
        </p:spPr>
        <p:txBody>
          <a:bodyPr wrap="none" lIns="0" tIns="0" rIns="0" bIns="0" rtlCol="0">
            <a:spAutoFit/>
          </a:bodyPr>
          <a:lstStyle/>
          <a:p>
            <a:pPr algn="l"/>
            <a:r>
              <a:rPr lang="en-US" sz="2000" dirty="0"/>
              <a:t>x4</a:t>
            </a:r>
          </a:p>
        </p:txBody>
      </p:sp>
      <p:sp>
        <p:nvSpPr>
          <p:cNvPr id="87" name="TextBox 86">
            <a:extLst>
              <a:ext uri="{FF2B5EF4-FFF2-40B4-BE49-F238E27FC236}">
                <a16:creationId xmlns:a16="http://schemas.microsoft.com/office/drawing/2014/main" id="{6D026AFA-895C-4CDA-8012-9C4FC056ECE0}"/>
              </a:ext>
            </a:extLst>
          </p:cNvPr>
          <p:cNvSpPr txBox="1"/>
          <p:nvPr/>
        </p:nvSpPr>
        <p:spPr>
          <a:xfrm>
            <a:off x="9515570" y="4262384"/>
            <a:ext cx="254878" cy="307777"/>
          </a:xfrm>
          <a:prstGeom prst="rect">
            <a:avLst/>
          </a:prstGeom>
          <a:noFill/>
        </p:spPr>
        <p:txBody>
          <a:bodyPr wrap="none" lIns="0" tIns="0" rIns="0" bIns="0" rtlCol="0">
            <a:spAutoFit/>
          </a:bodyPr>
          <a:lstStyle/>
          <a:p>
            <a:pPr algn="l"/>
            <a:r>
              <a:rPr lang="en-US" sz="2000" dirty="0"/>
              <a:t>x4</a:t>
            </a:r>
          </a:p>
        </p:txBody>
      </p:sp>
      <p:cxnSp>
        <p:nvCxnSpPr>
          <p:cNvPr id="96" name="Straight Arrow Connector 95" descr="next">
            <a:extLst>
              <a:ext uri="{FF2B5EF4-FFF2-40B4-BE49-F238E27FC236}">
                <a16:creationId xmlns:a16="http://schemas.microsoft.com/office/drawing/2014/main" id="{1EDEF800-8767-4114-A23B-B6C745183237}"/>
              </a:ext>
            </a:extLst>
          </p:cNvPr>
          <p:cNvCxnSpPr>
            <a:cxnSpLocks/>
            <a:endCxn id="38" idx="1"/>
          </p:cNvCxnSpPr>
          <p:nvPr/>
        </p:nvCxnSpPr>
        <p:spPr>
          <a:xfrm>
            <a:off x="2837007" y="2928133"/>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descr="next">
            <a:extLst>
              <a:ext uri="{FF2B5EF4-FFF2-40B4-BE49-F238E27FC236}">
                <a16:creationId xmlns:a16="http://schemas.microsoft.com/office/drawing/2014/main" id="{52A3426B-0B47-4E82-8363-CF3CBB7789B8}"/>
              </a:ext>
            </a:extLst>
          </p:cNvPr>
          <p:cNvCxnSpPr>
            <a:cxnSpLocks/>
            <a:stCxn id="68" idx="3"/>
          </p:cNvCxnSpPr>
          <p:nvPr/>
        </p:nvCxnSpPr>
        <p:spPr>
          <a:xfrm>
            <a:off x="673628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5" name="Group 124" descr="Folder with files">
            <a:extLst>
              <a:ext uri="{FF2B5EF4-FFF2-40B4-BE49-F238E27FC236}">
                <a16:creationId xmlns:a16="http://schemas.microsoft.com/office/drawing/2014/main" id="{BD22821F-043C-4669-B418-06985656EF90}"/>
              </a:ext>
            </a:extLst>
          </p:cNvPr>
          <p:cNvGrpSpPr/>
          <p:nvPr/>
        </p:nvGrpSpPr>
        <p:grpSpPr>
          <a:xfrm>
            <a:off x="1925007" y="4682009"/>
            <a:ext cx="914400" cy="914400"/>
            <a:chOff x="1952522" y="5357404"/>
            <a:chExt cx="914400" cy="914400"/>
          </a:xfrm>
        </p:grpSpPr>
        <p:pic>
          <p:nvPicPr>
            <p:cNvPr id="118" name="Graphic 117" descr="Folder with solid fill">
              <a:extLst>
                <a:ext uri="{FF2B5EF4-FFF2-40B4-BE49-F238E27FC236}">
                  <a16:creationId xmlns:a16="http://schemas.microsoft.com/office/drawing/2014/main" id="{6B834559-E95B-4D29-BB04-299354BB18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2522" y="5357404"/>
              <a:ext cx="914400" cy="914400"/>
            </a:xfrm>
            <a:prstGeom prst="rect">
              <a:avLst/>
            </a:prstGeom>
          </p:spPr>
        </p:pic>
        <p:grpSp>
          <p:nvGrpSpPr>
            <p:cNvPr id="119" name="Group 118">
              <a:extLst>
                <a:ext uri="{FF2B5EF4-FFF2-40B4-BE49-F238E27FC236}">
                  <a16:creationId xmlns:a16="http://schemas.microsoft.com/office/drawing/2014/main" id="{E6883C13-8A69-40AF-8C42-9D75B5FF621E}"/>
                </a:ext>
              </a:extLst>
            </p:cNvPr>
            <p:cNvGrpSpPr/>
            <p:nvPr/>
          </p:nvGrpSpPr>
          <p:grpSpPr>
            <a:xfrm>
              <a:off x="2077402" y="5686870"/>
              <a:ext cx="664639" cy="356743"/>
              <a:chOff x="1626154" y="5095303"/>
              <a:chExt cx="889335" cy="477347"/>
            </a:xfrm>
            <a:solidFill>
              <a:schemeClr val="bg1"/>
            </a:solidFill>
          </p:grpSpPr>
          <p:pic>
            <p:nvPicPr>
              <p:cNvPr id="120" name="Graphic 119" descr="Document with solid fill">
                <a:extLst>
                  <a:ext uri="{FF2B5EF4-FFF2-40B4-BE49-F238E27FC236}">
                    <a16:creationId xmlns:a16="http://schemas.microsoft.com/office/drawing/2014/main" id="{D9275008-7B9A-4EC1-A7FB-D77D0A56E6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26154" y="5095303"/>
                <a:ext cx="477347" cy="477347"/>
              </a:xfrm>
              <a:prstGeom prst="rect">
                <a:avLst/>
              </a:prstGeom>
            </p:spPr>
          </p:pic>
          <p:pic>
            <p:nvPicPr>
              <p:cNvPr id="121" name="Graphic 120" descr="Document with solid fill">
                <a:extLst>
                  <a:ext uri="{FF2B5EF4-FFF2-40B4-BE49-F238E27FC236}">
                    <a16:creationId xmlns:a16="http://schemas.microsoft.com/office/drawing/2014/main" id="{9D31A477-BA8F-466B-B3D6-2C021E671C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38142" y="5095303"/>
                <a:ext cx="477347" cy="477347"/>
              </a:xfrm>
              <a:prstGeom prst="rect">
                <a:avLst/>
              </a:prstGeom>
            </p:spPr>
          </p:pic>
        </p:grpSp>
      </p:grpSp>
      <p:cxnSp>
        <p:nvCxnSpPr>
          <p:cNvPr id="126" name="Straight Arrow Connector 125" descr="next">
            <a:extLst>
              <a:ext uri="{FF2B5EF4-FFF2-40B4-BE49-F238E27FC236}">
                <a16:creationId xmlns:a16="http://schemas.microsoft.com/office/drawing/2014/main" id="{006BA707-A942-4A09-AEF2-F72280D027F0}"/>
              </a:ext>
            </a:extLst>
          </p:cNvPr>
          <p:cNvCxnSpPr>
            <a:cxnSpLocks/>
          </p:cNvCxnSpPr>
          <p:nvPr/>
        </p:nvCxnSpPr>
        <p:spPr>
          <a:xfrm flipV="1">
            <a:off x="1503218" y="5131239"/>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descr="next">
            <a:extLst>
              <a:ext uri="{FF2B5EF4-FFF2-40B4-BE49-F238E27FC236}">
                <a16:creationId xmlns:a16="http://schemas.microsoft.com/office/drawing/2014/main" id="{7B28CB01-B379-42FF-AFB9-B18CF18D8BDD}"/>
              </a:ext>
            </a:extLst>
          </p:cNvPr>
          <p:cNvCxnSpPr>
            <a:cxnSpLocks/>
          </p:cNvCxnSpPr>
          <p:nvPr/>
        </p:nvCxnSpPr>
        <p:spPr>
          <a:xfrm>
            <a:off x="2632546" y="3998130"/>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descr="next">
            <a:extLst>
              <a:ext uri="{FF2B5EF4-FFF2-40B4-BE49-F238E27FC236}">
                <a16:creationId xmlns:a16="http://schemas.microsoft.com/office/drawing/2014/main" id="{69DDFDCA-117E-4705-91FE-07B498883E49}"/>
              </a:ext>
            </a:extLst>
          </p:cNvPr>
          <p:cNvCxnSpPr>
            <a:cxnSpLocks/>
          </p:cNvCxnSpPr>
          <p:nvPr/>
        </p:nvCxnSpPr>
        <p:spPr>
          <a:xfrm rot="2700000">
            <a:off x="1470893" y="378468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descr="next">
            <a:extLst>
              <a:ext uri="{FF2B5EF4-FFF2-40B4-BE49-F238E27FC236}">
                <a16:creationId xmlns:a16="http://schemas.microsoft.com/office/drawing/2014/main" id="{17413F35-3467-4828-8DD4-4EE1270BC89B}"/>
              </a:ext>
            </a:extLst>
          </p:cNvPr>
          <p:cNvCxnSpPr>
            <a:cxnSpLocks/>
          </p:cNvCxnSpPr>
          <p:nvPr/>
        </p:nvCxnSpPr>
        <p:spPr>
          <a:xfrm rot="18900000" flipV="1">
            <a:off x="1475129" y="317601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descr="next">
            <a:extLst>
              <a:ext uri="{FF2B5EF4-FFF2-40B4-BE49-F238E27FC236}">
                <a16:creationId xmlns:a16="http://schemas.microsoft.com/office/drawing/2014/main" id="{C32C91BF-2E5B-4ED5-933D-F1DEE1F91CA0}"/>
              </a:ext>
            </a:extLst>
          </p:cNvPr>
          <p:cNvCxnSpPr>
            <a:cxnSpLocks/>
          </p:cNvCxnSpPr>
          <p:nvPr/>
        </p:nvCxnSpPr>
        <p:spPr>
          <a:xfrm>
            <a:off x="3596908" y="3981508"/>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descr="next">
            <a:extLst>
              <a:ext uri="{FF2B5EF4-FFF2-40B4-BE49-F238E27FC236}">
                <a16:creationId xmlns:a16="http://schemas.microsoft.com/office/drawing/2014/main" id="{39906504-B3A1-4BF6-AAD3-FAAB7735027D}"/>
              </a:ext>
            </a:extLst>
          </p:cNvPr>
          <p:cNvCxnSpPr>
            <a:cxnSpLocks/>
          </p:cNvCxnSpPr>
          <p:nvPr/>
        </p:nvCxnSpPr>
        <p:spPr>
          <a:xfrm>
            <a:off x="3592444" y="2925158"/>
            <a:ext cx="4811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1" name="Graphic 1030" descr="User with solid fill">
            <a:extLst>
              <a:ext uri="{FF2B5EF4-FFF2-40B4-BE49-F238E27FC236}">
                <a16:creationId xmlns:a16="http://schemas.microsoft.com/office/drawing/2014/main" id="{C675E013-19EB-4FFF-BD60-52279A9071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2410" y="4875583"/>
            <a:ext cx="483296" cy="483296"/>
          </a:xfrm>
          <a:prstGeom prst="rect">
            <a:avLst/>
          </a:prstGeom>
        </p:spPr>
      </p:pic>
      <p:grpSp>
        <p:nvGrpSpPr>
          <p:cNvPr id="143" name="Group 142" descr="Another folder with files, different from before">
            <a:extLst>
              <a:ext uri="{FF2B5EF4-FFF2-40B4-BE49-F238E27FC236}">
                <a16:creationId xmlns:a16="http://schemas.microsoft.com/office/drawing/2014/main" id="{ED4661FD-FFFA-41B3-BC7E-1DCF46805049}"/>
              </a:ext>
            </a:extLst>
          </p:cNvPr>
          <p:cNvGrpSpPr/>
          <p:nvPr/>
        </p:nvGrpSpPr>
        <p:grpSpPr>
          <a:xfrm>
            <a:off x="3948709" y="4674022"/>
            <a:ext cx="914400" cy="914400"/>
            <a:chOff x="1952522" y="5357404"/>
            <a:chExt cx="914400" cy="914400"/>
          </a:xfrm>
        </p:grpSpPr>
        <p:pic>
          <p:nvPicPr>
            <p:cNvPr id="144" name="Graphic 143" descr="Folder with solid fill">
              <a:extLst>
                <a:ext uri="{FF2B5EF4-FFF2-40B4-BE49-F238E27FC236}">
                  <a16:creationId xmlns:a16="http://schemas.microsoft.com/office/drawing/2014/main" id="{173BBA02-25E9-4005-86D4-F6995BD0BC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52522" y="5357404"/>
              <a:ext cx="914400" cy="914400"/>
            </a:xfrm>
            <a:prstGeom prst="rect">
              <a:avLst/>
            </a:prstGeom>
          </p:spPr>
        </p:pic>
        <p:grpSp>
          <p:nvGrpSpPr>
            <p:cNvPr id="145" name="Group 144">
              <a:extLst>
                <a:ext uri="{FF2B5EF4-FFF2-40B4-BE49-F238E27FC236}">
                  <a16:creationId xmlns:a16="http://schemas.microsoft.com/office/drawing/2014/main" id="{80351BE5-324E-4B4C-B7CF-422381A7D43D}"/>
                </a:ext>
              </a:extLst>
            </p:cNvPr>
            <p:cNvGrpSpPr/>
            <p:nvPr/>
          </p:nvGrpSpPr>
          <p:grpSpPr>
            <a:xfrm>
              <a:off x="2077402" y="5686870"/>
              <a:ext cx="664639" cy="356743"/>
              <a:chOff x="1626154" y="5095303"/>
              <a:chExt cx="889335" cy="477347"/>
            </a:xfrm>
            <a:solidFill>
              <a:schemeClr val="bg1"/>
            </a:solidFill>
          </p:grpSpPr>
          <p:pic>
            <p:nvPicPr>
              <p:cNvPr id="146" name="Graphic 145" descr="Document with solid fill">
                <a:extLst>
                  <a:ext uri="{FF2B5EF4-FFF2-40B4-BE49-F238E27FC236}">
                    <a16:creationId xmlns:a16="http://schemas.microsoft.com/office/drawing/2014/main" id="{EEBF7C69-15A4-49B9-BF4A-3BFA1029841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26154" y="5095303"/>
                <a:ext cx="477347" cy="477347"/>
              </a:xfrm>
              <a:prstGeom prst="rect">
                <a:avLst/>
              </a:prstGeom>
            </p:spPr>
          </p:pic>
          <p:pic>
            <p:nvPicPr>
              <p:cNvPr id="147" name="Graphic 146" descr="Document with solid fill">
                <a:extLst>
                  <a:ext uri="{FF2B5EF4-FFF2-40B4-BE49-F238E27FC236}">
                    <a16:creationId xmlns:a16="http://schemas.microsoft.com/office/drawing/2014/main" id="{4048F30F-D44A-4AAE-90F8-3730A73AC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38142" y="5095303"/>
                <a:ext cx="477347" cy="477347"/>
              </a:xfrm>
              <a:prstGeom prst="rect">
                <a:avLst/>
              </a:prstGeom>
            </p:spPr>
          </p:pic>
        </p:grpSp>
      </p:grpSp>
      <p:cxnSp>
        <p:nvCxnSpPr>
          <p:cNvPr id="1032" name="Straight Arrow Connector 1031" descr="next">
            <a:extLst>
              <a:ext uri="{FF2B5EF4-FFF2-40B4-BE49-F238E27FC236}">
                <a16:creationId xmlns:a16="http://schemas.microsoft.com/office/drawing/2014/main" id="{59EBA366-A365-481A-A3D0-DE248EE9FD17}"/>
              </a:ext>
            </a:extLst>
          </p:cNvPr>
          <p:cNvCxnSpPr>
            <a:cxnSpLocks/>
          </p:cNvCxnSpPr>
          <p:nvPr/>
        </p:nvCxnSpPr>
        <p:spPr>
          <a:xfrm flipV="1">
            <a:off x="2798562" y="5118336"/>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descr="next">
            <a:extLst>
              <a:ext uri="{FF2B5EF4-FFF2-40B4-BE49-F238E27FC236}">
                <a16:creationId xmlns:a16="http://schemas.microsoft.com/office/drawing/2014/main" id="{6CACC0CB-4059-4013-97ED-D9DEF87899BB}"/>
              </a:ext>
            </a:extLst>
          </p:cNvPr>
          <p:cNvCxnSpPr>
            <a:cxnSpLocks/>
          </p:cNvCxnSpPr>
          <p:nvPr/>
        </p:nvCxnSpPr>
        <p:spPr>
          <a:xfrm flipV="1">
            <a:off x="3588910" y="5117230"/>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descr="next">
            <a:extLst>
              <a:ext uri="{FF2B5EF4-FFF2-40B4-BE49-F238E27FC236}">
                <a16:creationId xmlns:a16="http://schemas.microsoft.com/office/drawing/2014/main" id="{E8C2B341-B52C-4830-AB1E-12EA2A9E71E1}"/>
              </a:ext>
            </a:extLst>
          </p:cNvPr>
          <p:cNvCxnSpPr>
            <a:cxnSpLocks/>
          </p:cNvCxnSpPr>
          <p:nvPr/>
        </p:nvCxnSpPr>
        <p:spPr>
          <a:xfrm>
            <a:off x="5425553" y="2944756"/>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descr="next">
            <a:extLst>
              <a:ext uri="{FF2B5EF4-FFF2-40B4-BE49-F238E27FC236}">
                <a16:creationId xmlns:a16="http://schemas.microsoft.com/office/drawing/2014/main" id="{7809CE9C-D582-42F1-84F0-079029DBDE78}"/>
              </a:ext>
            </a:extLst>
          </p:cNvPr>
          <p:cNvCxnSpPr>
            <a:cxnSpLocks/>
          </p:cNvCxnSpPr>
          <p:nvPr/>
        </p:nvCxnSpPr>
        <p:spPr>
          <a:xfrm>
            <a:off x="5500059" y="4024104"/>
            <a:ext cx="5197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descr="next">
            <a:extLst>
              <a:ext uri="{FF2B5EF4-FFF2-40B4-BE49-F238E27FC236}">
                <a16:creationId xmlns:a16="http://schemas.microsoft.com/office/drawing/2014/main" id="{8C2B8D4D-C163-4D8F-9DE4-B375D5915708}"/>
              </a:ext>
            </a:extLst>
          </p:cNvPr>
          <p:cNvCxnSpPr>
            <a:cxnSpLocks/>
          </p:cNvCxnSpPr>
          <p:nvPr/>
        </p:nvCxnSpPr>
        <p:spPr>
          <a:xfrm flipV="1">
            <a:off x="5378164" y="4516535"/>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61" descr="Multiple files">
            <a:extLst>
              <a:ext uri="{FF2B5EF4-FFF2-40B4-BE49-F238E27FC236}">
                <a16:creationId xmlns:a16="http://schemas.microsoft.com/office/drawing/2014/main" id="{27D2A278-097D-47C5-8AE6-53AD1731F46C}"/>
              </a:ext>
            </a:extLst>
          </p:cNvPr>
          <p:cNvGrpSpPr/>
          <p:nvPr/>
        </p:nvGrpSpPr>
        <p:grpSpPr>
          <a:xfrm>
            <a:off x="10383674" y="3759456"/>
            <a:ext cx="889335" cy="477347"/>
            <a:chOff x="1626154" y="5095303"/>
            <a:chExt cx="889335" cy="477347"/>
          </a:xfrm>
        </p:grpSpPr>
        <p:pic>
          <p:nvPicPr>
            <p:cNvPr id="163" name="Graphic 162" descr="Document with solid fill">
              <a:extLst>
                <a:ext uri="{FF2B5EF4-FFF2-40B4-BE49-F238E27FC236}">
                  <a16:creationId xmlns:a16="http://schemas.microsoft.com/office/drawing/2014/main" id="{3E02C100-63BE-48CF-9B1C-78645BFFE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164" name="Graphic 163" descr="Document with solid fill">
              <a:extLst>
                <a:ext uri="{FF2B5EF4-FFF2-40B4-BE49-F238E27FC236}">
                  <a16:creationId xmlns:a16="http://schemas.microsoft.com/office/drawing/2014/main" id="{003B6DE6-2211-4912-865B-BD52E698FA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sp>
        <p:nvSpPr>
          <p:cNvPr id="171" name="TextBox 170">
            <a:extLst>
              <a:ext uri="{FF2B5EF4-FFF2-40B4-BE49-F238E27FC236}">
                <a16:creationId xmlns:a16="http://schemas.microsoft.com/office/drawing/2014/main" id="{3333018E-D1B7-4043-8B8E-4FABA26F2EB1}"/>
              </a:ext>
            </a:extLst>
          </p:cNvPr>
          <p:cNvSpPr txBox="1"/>
          <p:nvPr/>
        </p:nvSpPr>
        <p:spPr>
          <a:xfrm>
            <a:off x="11351905" y="4262384"/>
            <a:ext cx="254878" cy="307777"/>
          </a:xfrm>
          <a:prstGeom prst="rect">
            <a:avLst/>
          </a:prstGeom>
          <a:noFill/>
        </p:spPr>
        <p:txBody>
          <a:bodyPr wrap="none" lIns="0" tIns="0" rIns="0" bIns="0" rtlCol="0">
            <a:spAutoFit/>
          </a:bodyPr>
          <a:lstStyle/>
          <a:p>
            <a:pPr algn="l"/>
            <a:r>
              <a:rPr lang="en-US" sz="2000" dirty="0"/>
              <a:t>x4</a:t>
            </a:r>
          </a:p>
        </p:txBody>
      </p:sp>
      <p:cxnSp>
        <p:nvCxnSpPr>
          <p:cNvPr id="172" name="Straight Arrow Connector 171" descr="next">
            <a:extLst>
              <a:ext uri="{FF2B5EF4-FFF2-40B4-BE49-F238E27FC236}">
                <a16:creationId xmlns:a16="http://schemas.microsoft.com/office/drawing/2014/main" id="{972B023C-31A5-4772-926A-E43AC862D547}"/>
              </a:ext>
            </a:extLst>
          </p:cNvPr>
          <p:cNvCxnSpPr>
            <a:cxnSpLocks/>
          </p:cNvCxnSpPr>
          <p:nvPr/>
        </p:nvCxnSpPr>
        <p:spPr>
          <a:xfrm>
            <a:off x="983000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0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After</a:t>
            </a:r>
          </a:p>
        </p:txBody>
      </p:sp>
      <p:pic>
        <p:nvPicPr>
          <p:cNvPr id="5" name="Graphic 4" descr="Azure Synapse">
            <a:extLst>
              <a:ext uri="{FF2B5EF4-FFF2-40B4-BE49-F238E27FC236}">
                <a16:creationId xmlns:a16="http://schemas.microsoft.com/office/drawing/2014/main" id="{C5F187D0-1448-48B3-950C-3E2C150B8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371795"/>
            <a:ext cx="1043488" cy="1043488"/>
          </a:xfrm>
          <a:prstGeom prst="rect">
            <a:avLst/>
          </a:prstGeom>
        </p:spPr>
      </p:pic>
      <p:grpSp>
        <p:nvGrpSpPr>
          <p:cNvPr id="23" name="Group 22" descr="SQL stored procedure activity send Email">
            <a:extLst>
              <a:ext uri="{FF2B5EF4-FFF2-40B4-BE49-F238E27FC236}">
                <a16:creationId xmlns:a16="http://schemas.microsoft.com/office/drawing/2014/main" id="{C463A67D-D24B-4E73-8117-58B1AB09D98A}"/>
              </a:ext>
            </a:extLst>
          </p:cNvPr>
          <p:cNvGrpSpPr/>
          <p:nvPr/>
        </p:nvGrpSpPr>
        <p:grpSpPr>
          <a:xfrm>
            <a:off x="9758675" y="4200987"/>
            <a:ext cx="1848108" cy="800212"/>
            <a:chOff x="7419439" y="4996706"/>
            <a:chExt cx="1848108" cy="800212"/>
          </a:xfrm>
        </p:grpSpPr>
        <p:grpSp>
          <p:nvGrpSpPr>
            <p:cNvPr id="76" name="Group 75">
              <a:extLst>
                <a:ext uri="{FF2B5EF4-FFF2-40B4-BE49-F238E27FC236}">
                  <a16:creationId xmlns:a16="http://schemas.microsoft.com/office/drawing/2014/main" id="{5520ABAA-4C98-4207-8CB5-188EAB446E73}"/>
                </a:ext>
              </a:extLst>
            </p:cNvPr>
            <p:cNvGrpSpPr/>
            <p:nvPr/>
          </p:nvGrpSpPr>
          <p:grpSpPr>
            <a:xfrm>
              <a:off x="7419439" y="4996706"/>
              <a:ext cx="1848108" cy="800212"/>
              <a:chOff x="2860546" y="3493433"/>
              <a:chExt cx="1848108" cy="800212"/>
            </a:xfrm>
          </p:grpSpPr>
          <p:pic>
            <p:nvPicPr>
              <p:cNvPr id="77" name="Picture 76">
                <a:extLst>
                  <a:ext uri="{FF2B5EF4-FFF2-40B4-BE49-F238E27FC236}">
                    <a16:creationId xmlns:a16="http://schemas.microsoft.com/office/drawing/2014/main" id="{A6374E03-895B-4366-B7F7-7AB48C64EC49}"/>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9" name="Rectangle 78">
                <a:extLst>
                  <a:ext uri="{FF2B5EF4-FFF2-40B4-BE49-F238E27FC236}">
                    <a16:creationId xmlns:a16="http://schemas.microsoft.com/office/drawing/2014/main" id="{9985BD52-9E05-400D-BBF1-AF206612EBC2}"/>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52A87FAC-74A7-483A-AB08-07362D6387F9}"/>
                </a:ext>
              </a:extLst>
            </p:cNvPr>
            <p:cNvPicPr>
              <a:picLocks noChangeAspect="1"/>
            </p:cNvPicPr>
            <p:nvPr/>
          </p:nvPicPr>
          <p:blipFill rotWithShape="1">
            <a:blip r:embed="rId5"/>
            <a:srcRect l="26443" t="37001" r="5632" b="13153"/>
            <a:stretch/>
          </p:blipFill>
          <p:spPr>
            <a:xfrm>
              <a:off x="7895313" y="5301621"/>
              <a:ext cx="1248862" cy="408373"/>
            </a:xfrm>
            <a:prstGeom prst="rect">
              <a:avLst/>
            </a:prstGeom>
          </p:spPr>
        </p:pic>
      </p:grpSp>
      <p:cxnSp>
        <p:nvCxnSpPr>
          <p:cNvPr id="26" name="Straight Arrow Connector 25" descr="next on success">
            <a:extLst>
              <a:ext uri="{FF2B5EF4-FFF2-40B4-BE49-F238E27FC236}">
                <a16:creationId xmlns:a16="http://schemas.microsoft.com/office/drawing/2014/main" id="{364664A8-3922-434F-9691-EFC27D2F9818}"/>
              </a:ext>
            </a:extLst>
          </p:cNvPr>
          <p:cNvCxnSpPr>
            <a:stCxn id="10" idx="3"/>
            <a:endCxn id="70" idx="1"/>
          </p:cNvCxnSpPr>
          <p:nvPr/>
        </p:nvCxnSpPr>
        <p:spPr>
          <a:xfrm>
            <a:off x="4297070" y="3893539"/>
            <a:ext cx="617733"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descr="Next on error">
            <a:extLst>
              <a:ext uri="{FF2B5EF4-FFF2-40B4-BE49-F238E27FC236}">
                <a16:creationId xmlns:a16="http://schemas.microsoft.com/office/drawing/2014/main" id="{DD7E372A-AC80-42D2-9C53-7CA4F4D2FF00}"/>
              </a:ext>
            </a:extLst>
          </p:cNvPr>
          <p:cNvCxnSpPr>
            <a:cxnSpLocks/>
            <a:endCxn id="10" idx="1"/>
          </p:cNvCxnSpPr>
          <p:nvPr/>
        </p:nvCxnSpPr>
        <p:spPr>
          <a:xfrm rot="10800000" flipV="1">
            <a:off x="2448962" y="3847625"/>
            <a:ext cx="6785572" cy="45913"/>
          </a:xfrm>
          <a:prstGeom prst="bentConnector5">
            <a:avLst>
              <a:gd name="adj1" fmla="val -3063"/>
              <a:gd name="adj2" fmla="val 2631104"/>
              <a:gd name="adj3" fmla="val 103369"/>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descr="next on error">
            <a:extLst>
              <a:ext uri="{FF2B5EF4-FFF2-40B4-BE49-F238E27FC236}">
                <a16:creationId xmlns:a16="http://schemas.microsoft.com/office/drawing/2014/main" id="{1A346723-6081-47A6-A9AA-C9399A285761}"/>
              </a:ext>
            </a:extLst>
          </p:cNvPr>
          <p:cNvCxnSpPr>
            <a:cxnSpLocks/>
          </p:cNvCxnSpPr>
          <p:nvPr/>
        </p:nvCxnSpPr>
        <p:spPr>
          <a:xfrm>
            <a:off x="6762911" y="4139921"/>
            <a:ext cx="2995764" cy="697490"/>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descr="next on success">
            <a:extLst>
              <a:ext uri="{FF2B5EF4-FFF2-40B4-BE49-F238E27FC236}">
                <a16:creationId xmlns:a16="http://schemas.microsoft.com/office/drawing/2014/main" id="{3C8570A8-A50F-4125-8ED9-FBAEE805F2A4}"/>
              </a:ext>
            </a:extLst>
          </p:cNvPr>
          <p:cNvCxnSpPr>
            <a:stCxn id="70" idx="3"/>
            <a:endCxn id="73" idx="1"/>
          </p:cNvCxnSpPr>
          <p:nvPr/>
        </p:nvCxnSpPr>
        <p:spPr>
          <a:xfrm flipV="1">
            <a:off x="6762911" y="3611306"/>
            <a:ext cx="623515" cy="282233"/>
          </a:xfrm>
          <a:prstGeom prst="bentConnector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descr="next on successs">
            <a:extLst>
              <a:ext uri="{FF2B5EF4-FFF2-40B4-BE49-F238E27FC236}">
                <a16:creationId xmlns:a16="http://schemas.microsoft.com/office/drawing/2014/main" id="{18747976-F0B7-42A5-9E9D-5AD3A9963F6A}"/>
              </a:ext>
            </a:extLst>
          </p:cNvPr>
          <p:cNvCxnSpPr>
            <a:cxnSpLocks/>
            <a:stCxn id="73" idx="3"/>
            <a:endCxn id="77" idx="1"/>
          </p:cNvCxnSpPr>
          <p:nvPr/>
        </p:nvCxnSpPr>
        <p:spPr>
          <a:xfrm>
            <a:off x="9234534" y="3611306"/>
            <a:ext cx="524141" cy="989787"/>
          </a:xfrm>
          <a:prstGeom prst="bentConnector3">
            <a:avLst>
              <a:gd name="adj1" fmla="val 6817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4" name="Group 93" descr="SQL stored procedure activity step 1">
            <a:extLst>
              <a:ext uri="{FF2B5EF4-FFF2-40B4-BE49-F238E27FC236}">
                <a16:creationId xmlns:a16="http://schemas.microsoft.com/office/drawing/2014/main" id="{7890CD54-731B-4FE8-AF06-B6C91E03C5F9}"/>
              </a:ext>
            </a:extLst>
          </p:cNvPr>
          <p:cNvGrpSpPr/>
          <p:nvPr/>
        </p:nvGrpSpPr>
        <p:grpSpPr>
          <a:xfrm>
            <a:off x="2448962" y="3493433"/>
            <a:ext cx="1848108" cy="800212"/>
            <a:chOff x="2448962" y="3493433"/>
            <a:chExt cx="1848108" cy="800212"/>
          </a:xfrm>
        </p:grpSpPr>
        <p:grpSp>
          <p:nvGrpSpPr>
            <p:cNvPr id="14" name="Group 13">
              <a:extLst>
                <a:ext uri="{FF2B5EF4-FFF2-40B4-BE49-F238E27FC236}">
                  <a16:creationId xmlns:a16="http://schemas.microsoft.com/office/drawing/2014/main" id="{8B1FB690-9B0B-4388-8021-D67502430A8E}"/>
                </a:ext>
              </a:extLst>
            </p:cNvPr>
            <p:cNvGrpSpPr/>
            <p:nvPr/>
          </p:nvGrpSpPr>
          <p:grpSpPr>
            <a:xfrm>
              <a:off x="2448962" y="3493433"/>
              <a:ext cx="1848108" cy="800212"/>
              <a:chOff x="2860546" y="3493433"/>
              <a:chExt cx="1848108" cy="800212"/>
            </a:xfrm>
          </p:grpSpPr>
          <p:pic>
            <p:nvPicPr>
              <p:cNvPr id="10" name="Picture 9">
                <a:extLst>
                  <a:ext uri="{FF2B5EF4-FFF2-40B4-BE49-F238E27FC236}">
                    <a16:creationId xmlns:a16="http://schemas.microsoft.com/office/drawing/2014/main" id="{B50DB5AD-57DF-4E54-B344-69014E200A34}"/>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12" name="Rectangle 11">
                <a:extLst>
                  <a:ext uri="{FF2B5EF4-FFF2-40B4-BE49-F238E27FC236}">
                    <a16:creationId xmlns:a16="http://schemas.microsoft.com/office/drawing/2014/main" id="{4E5FEF96-81BA-48FB-A471-65341564F313}"/>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8AA1B454-F10E-48A4-A1A8-DC04DDB2D940}"/>
                </a:ext>
              </a:extLst>
            </p:cNvPr>
            <p:cNvPicPr>
              <a:picLocks noChangeAspect="1"/>
            </p:cNvPicPr>
            <p:nvPr/>
          </p:nvPicPr>
          <p:blipFill>
            <a:blip r:embed="rId6"/>
            <a:stretch>
              <a:fillRect/>
            </a:stretch>
          </p:blipFill>
          <p:spPr>
            <a:xfrm>
              <a:off x="2904153" y="3801833"/>
              <a:ext cx="1295581" cy="419158"/>
            </a:xfrm>
            <a:prstGeom prst="rect">
              <a:avLst/>
            </a:prstGeom>
          </p:spPr>
        </p:pic>
      </p:grpSp>
      <p:grpSp>
        <p:nvGrpSpPr>
          <p:cNvPr id="95" name="Group 94" descr="SQL stored procedure activity step 2">
            <a:extLst>
              <a:ext uri="{FF2B5EF4-FFF2-40B4-BE49-F238E27FC236}">
                <a16:creationId xmlns:a16="http://schemas.microsoft.com/office/drawing/2014/main" id="{4402F84D-F185-4B60-AE17-0648AD1F4037}"/>
              </a:ext>
            </a:extLst>
          </p:cNvPr>
          <p:cNvGrpSpPr/>
          <p:nvPr/>
        </p:nvGrpSpPr>
        <p:grpSpPr>
          <a:xfrm>
            <a:off x="4914803" y="3493433"/>
            <a:ext cx="1848108" cy="800212"/>
            <a:chOff x="4914803" y="3493433"/>
            <a:chExt cx="1848108" cy="800212"/>
          </a:xfrm>
        </p:grpSpPr>
        <p:grpSp>
          <p:nvGrpSpPr>
            <p:cNvPr id="69" name="Group 68">
              <a:extLst>
                <a:ext uri="{FF2B5EF4-FFF2-40B4-BE49-F238E27FC236}">
                  <a16:creationId xmlns:a16="http://schemas.microsoft.com/office/drawing/2014/main" id="{0ED84E9D-C321-4A9B-B7B1-50F696D9BA0E}"/>
                </a:ext>
              </a:extLst>
            </p:cNvPr>
            <p:cNvGrpSpPr/>
            <p:nvPr/>
          </p:nvGrpSpPr>
          <p:grpSpPr>
            <a:xfrm>
              <a:off x="4914803" y="3493433"/>
              <a:ext cx="1848108" cy="800212"/>
              <a:chOff x="2860546" y="3493433"/>
              <a:chExt cx="1848108" cy="800212"/>
            </a:xfrm>
          </p:grpSpPr>
          <p:pic>
            <p:nvPicPr>
              <p:cNvPr id="70" name="Picture 69">
                <a:extLst>
                  <a:ext uri="{FF2B5EF4-FFF2-40B4-BE49-F238E27FC236}">
                    <a16:creationId xmlns:a16="http://schemas.microsoft.com/office/drawing/2014/main" id="{31E79858-B573-48CD-931E-242E66438361}"/>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1" name="Rectangle 70">
                <a:extLst>
                  <a:ext uri="{FF2B5EF4-FFF2-40B4-BE49-F238E27FC236}">
                    <a16:creationId xmlns:a16="http://schemas.microsoft.com/office/drawing/2014/main" id="{7B740E10-7B83-4C86-B551-162F286152B5}"/>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1" name="Picture 90">
              <a:extLst>
                <a:ext uri="{FF2B5EF4-FFF2-40B4-BE49-F238E27FC236}">
                  <a16:creationId xmlns:a16="http://schemas.microsoft.com/office/drawing/2014/main" id="{27D71900-33AF-4B58-9F15-62D2F4463FA6}"/>
                </a:ext>
              </a:extLst>
            </p:cNvPr>
            <p:cNvPicPr>
              <a:picLocks noChangeAspect="1"/>
            </p:cNvPicPr>
            <p:nvPr/>
          </p:nvPicPr>
          <p:blipFill>
            <a:blip r:embed="rId7"/>
            <a:stretch>
              <a:fillRect/>
            </a:stretch>
          </p:blipFill>
          <p:spPr>
            <a:xfrm>
              <a:off x="5357791" y="3801778"/>
              <a:ext cx="1314633" cy="438211"/>
            </a:xfrm>
            <a:prstGeom prst="rect">
              <a:avLst/>
            </a:prstGeom>
          </p:spPr>
        </p:pic>
      </p:grpSp>
      <p:grpSp>
        <p:nvGrpSpPr>
          <p:cNvPr id="97" name="Group 96" descr="SQL stored procedure activity step 3">
            <a:extLst>
              <a:ext uri="{FF2B5EF4-FFF2-40B4-BE49-F238E27FC236}">
                <a16:creationId xmlns:a16="http://schemas.microsoft.com/office/drawing/2014/main" id="{F7C62846-F31D-4C42-9843-6CD4E56BA479}"/>
              </a:ext>
            </a:extLst>
          </p:cNvPr>
          <p:cNvGrpSpPr/>
          <p:nvPr/>
        </p:nvGrpSpPr>
        <p:grpSpPr>
          <a:xfrm>
            <a:off x="7386426" y="3211200"/>
            <a:ext cx="1848108" cy="800212"/>
            <a:chOff x="7386426" y="3211200"/>
            <a:chExt cx="1848108" cy="800212"/>
          </a:xfrm>
        </p:grpSpPr>
        <p:grpSp>
          <p:nvGrpSpPr>
            <p:cNvPr id="72" name="Group 71">
              <a:extLst>
                <a:ext uri="{FF2B5EF4-FFF2-40B4-BE49-F238E27FC236}">
                  <a16:creationId xmlns:a16="http://schemas.microsoft.com/office/drawing/2014/main" id="{FBEC702C-364F-4048-BF5A-A39AE2C3C617}"/>
                </a:ext>
              </a:extLst>
            </p:cNvPr>
            <p:cNvGrpSpPr/>
            <p:nvPr/>
          </p:nvGrpSpPr>
          <p:grpSpPr>
            <a:xfrm>
              <a:off x="7386426" y="3211200"/>
              <a:ext cx="1848108" cy="800212"/>
              <a:chOff x="2860546" y="3493433"/>
              <a:chExt cx="1848108" cy="800212"/>
            </a:xfrm>
          </p:grpSpPr>
          <p:pic>
            <p:nvPicPr>
              <p:cNvPr id="73" name="Picture 72">
                <a:extLst>
                  <a:ext uri="{FF2B5EF4-FFF2-40B4-BE49-F238E27FC236}">
                    <a16:creationId xmlns:a16="http://schemas.microsoft.com/office/drawing/2014/main" id="{5D7CF493-2049-4286-B524-93E434F3B6E0}"/>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4" name="Rectangle 73">
                <a:extLst>
                  <a:ext uri="{FF2B5EF4-FFF2-40B4-BE49-F238E27FC236}">
                    <a16:creationId xmlns:a16="http://schemas.microsoft.com/office/drawing/2014/main" id="{4960F5F6-6EF6-4E98-B92E-CB1EC5F834C7}"/>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3" name="Picture 92">
              <a:extLst>
                <a:ext uri="{FF2B5EF4-FFF2-40B4-BE49-F238E27FC236}">
                  <a16:creationId xmlns:a16="http://schemas.microsoft.com/office/drawing/2014/main" id="{323D8515-7568-4E9F-AAA8-49E7082B3388}"/>
                </a:ext>
              </a:extLst>
            </p:cNvPr>
            <p:cNvPicPr>
              <a:picLocks noChangeAspect="1"/>
            </p:cNvPicPr>
            <p:nvPr/>
          </p:nvPicPr>
          <p:blipFill>
            <a:blip r:embed="rId8"/>
            <a:stretch>
              <a:fillRect/>
            </a:stretch>
          </p:blipFill>
          <p:spPr>
            <a:xfrm>
              <a:off x="7829414" y="3519600"/>
              <a:ext cx="1314633" cy="419158"/>
            </a:xfrm>
            <a:prstGeom prst="rect">
              <a:avLst/>
            </a:prstGeom>
          </p:spPr>
        </p:pic>
      </p:grpSp>
    </p:spTree>
    <p:extLst>
      <p:ext uri="{BB962C8B-B14F-4D97-AF65-F5344CB8AC3E}">
        <p14:creationId xmlns:p14="http://schemas.microsoft.com/office/powerpoint/2010/main" val="1557323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797050"/>
            <a:ext cx="5181600" cy="1908215"/>
          </a:xfrm>
        </p:spPr>
        <p:txBody>
          <a:bodyPr/>
          <a:lstStyle/>
          <a:p>
            <a:pPr marL="0" indent="0">
              <a:buNone/>
            </a:pPr>
            <a:r>
              <a:rPr lang="en-US" dirty="0"/>
              <a:t>Before</a:t>
            </a:r>
          </a:p>
          <a:p>
            <a:r>
              <a:rPr lang="en-US" sz="2000" dirty="0">
                <a:solidFill>
                  <a:schemeClr val="accent1"/>
                </a:solidFill>
              </a:rPr>
              <a:t>Loop based logic</a:t>
            </a:r>
          </a:p>
          <a:p>
            <a:r>
              <a:rPr lang="en-US" sz="2000" dirty="0">
                <a:solidFill>
                  <a:schemeClr val="accent1"/>
                </a:solidFill>
              </a:rPr>
              <a:t>WET (Write Everything Twice)</a:t>
            </a:r>
          </a:p>
          <a:p>
            <a:r>
              <a:rPr lang="en-US" sz="2000" dirty="0">
                <a:solidFill>
                  <a:schemeClr val="accent1"/>
                </a:solidFill>
              </a:rPr>
              <a:t>Inefficient</a:t>
            </a:r>
          </a:p>
          <a:p>
            <a:r>
              <a:rPr lang="en-US" sz="2000" dirty="0">
                <a:solidFill>
                  <a:schemeClr val="accent1"/>
                </a:solidFill>
              </a:rPr>
              <a:t>Frequent R troubleshooting</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1797050"/>
            <a:ext cx="5181600" cy="1538883"/>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Functional programming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2000" dirty="0">
                <a:solidFill>
                  <a:schemeClr val="accent1"/>
                </a:solidFill>
                <a:latin typeface="Segoe UI"/>
              </a:rPr>
              <a:t>DRY (Don’t Repeat Yourself)</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Little need for R troubleshooting</a:t>
            </a:r>
          </a:p>
        </p:txBody>
      </p:sp>
      <p:pic>
        <p:nvPicPr>
          <p:cNvPr id="6" name="Picture 5" descr="Screenshot of complex R code with thousands of lines">
            <a:extLst>
              <a:ext uri="{FF2B5EF4-FFF2-40B4-BE49-F238E27FC236}">
                <a16:creationId xmlns:a16="http://schemas.microsoft.com/office/drawing/2014/main" id="{B7F520DD-8303-4CD5-83DD-3DD9516D68C2}"/>
              </a:ext>
            </a:extLst>
          </p:cNvPr>
          <p:cNvPicPr>
            <a:picLocks noChangeAspect="1"/>
          </p:cNvPicPr>
          <p:nvPr/>
        </p:nvPicPr>
        <p:blipFill rotWithShape="1">
          <a:blip r:embed="rId2"/>
          <a:srcRect l="60781" t="21041" r="3073" b="40607"/>
          <a:stretch/>
        </p:blipFill>
        <p:spPr>
          <a:xfrm>
            <a:off x="838200" y="3912497"/>
            <a:ext cx="4655536" cy="2776498"/>
          </a:xfrm>
          <a:prstGeom prst="rect">
            <a:avLst/>
          </a:prstGeom>
        </p:spPr>
      </p:pic>
      <p:pic>
        <p:nvPicPr>
          <p:cNvPr id="10" name="Picture 9" descr="Screenshot of R code with 2 lines showing a function definition">
            <a:extLst>
              <a:ext uri="{FF2B5EF4-FFF2-40B4-BE49-F238E27FC236}">
                <a16:creationId xmlns:a16="http://schemas.microsoft.com/office/drawing/2014/main" id="{BA59D147-51D8-493F-BF48-3063BD339D8A}"/>
              </a:ext>
            </a:extLst>
          </p:cNvPr>
          <p:cNvPicPr>
            <a:picLocks noChangeAspect="1"/>
          </p:cNvPicPr>
          <p:nvPr/>
        </p:nvPicPr>
        <p:blipFill rotWithShape="1">
          <a:blip r:embed="rId2"/>
          <a:srcRect l="32340" t="84124" r="5153" b="11503"/>
          <a:stretch/>
        </p:blipFill>
        <p:spPr>
          <a:xfrm>
            <a:off x="6172200" y="3912497"/>
            <a:ext cx="8051006" cy="316602"/>
          </a:xfrm>
          <a:prstGeom prst="rect">
            <a:avLst/>
          </a:prstGeom>
        </p:spPr>
      </p:pic>
    </p:spTree>
    <p:extLst>
      <p:ext uri="{BB962C8B-B14F-4D97-AF65-F5344CB8AC3E}">
        <p14:creationId xmlns:p14="http://schemas.microsoft.com/office/powerpoint/2010/main" val="411926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shot of Azure Data Studio Notebook with 2 code cells using SQL kernel. First code cell creates external libraries and the second one executes R script via spees for library cubist and mlbench."/>
          <p:cNvPicPr>
            <a:picLocks noChangeAspect="1"/>
          </p:cNvPicPr>
          <p:nvPr/>
        </p:nvPicPr>
        <p:blipFill rotWithShape="1">
          <a:blip r:embed="rId2"/>
          <a:srcRect b="9779"/>
          <a:stretch/>
        </p:blipFill>
        <p:spPr>
          <a:xfrm>
            <a:off x="-491" y="0"/>
            <a:ext cx="12192491" cy="6190706"/>
          </a:xfrm>
          <a:prstGeom prst="rect">
            <a:avLst/>
          </a:prstGeom>
        </p:spPr>
      </p:pic>
      <p:sp>
        <p:nvSpPr>
          <p:cNvPr id="10" name="Rectangle 9">
            <a:extLst>
              <a:ext uri="{C183D7F6-B498-43B3-948B-1728B52AA6E4}">
                <adec:decorative xmlns:adec="http://schemas.microsoft.com/office/drawing/2017/decorative" val="1"/>
              </a:ext>
            </a:extLst>
          </p:cNvPr>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5367718" y="617692"/>
            <a:ext cx="914400" cy="914400"/>
          </a:xfrm>
          <a:prstGeom prst="rect">
            <a:avLst/>
          </a:prstGeom>
        </p:spPr>
      </p:pic>
      <p:sp>
        <p:nvSpPr>
          <p:cNvPr id="14" name="Rectangle 13">
            <a:extLst>
              <a:ext uri="{C183D7F6-B498-43B3-948B-1728B52AA6E4}">
                <adec:decorative xmlns:adec="http://schemas.microsoft.com/office/drawing/2017/decorative" val="1"/>
              </a:ext>
            </a:extLst>
          </p:cNvPr>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D67FE94-2B37-42F8-8149-416AB7FF20AF}"/>
              </a:ext>
            </a:extLst>
          </p:cNvPr>
          <p:cNvSpPr txBox="1">
            <a:spLocks noGrp="1"/>
          </p:cNvSpPr>
          <p:nvPr>
            <p:ph type="title" idx="4294967295"/>
          </p:nvPr>
        </p:nvSpPr>
        <p:spPr>
          <a:xfrm>
            <a:off x="228727" y="6251098"/>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err="1">
                <a:ln>
                  <a:noFill/>
                </a:ln>
                <a:solidFill>
                  <a:schemeClr val="tx1"/>
                </a:solidFill>
                <a:effectLst/>
                <a:uLnTx/>
                <a:uFillTx/>
                <a:latin typeface="+mn-lt"/>
                <a:ea typeface="+mn-ea"/>
                <a:cs typeface="+mn-cs"/>
                <a:hlinkClick r:id="rId5"/>
              </a:rPr>
              <a:t>CapitalModel.ipynb</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7047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How to reproduce or get started?</a:t>
            </a:r>
          </a:p>
        </p:txBody>
      </p:sp>
      <p:sp>
        <p:nvSpPr>
          <p:cNvPr id="3" name="Content Placeholder 2">
            <a:extLst>
              <a:ext uri="{FF2B5EF4-FFF2-40B4-BE49-F238E27FC236}">
                <a16:creationId xmlns:a16="http://schemas.microsoft.com/office/drawing/2014/main" id="{01FC8FC7-7A0D-4E24-9338-3D86AB673090}"/>
              </a:ext>
            </a:extLst>
          </p:cNvPr>
          <p:cNvSpPr>
            <a:spLocks noGrp="1"/>
          </p:cNvSpPr>
          <p:nvPr>
            <p:ph sz="half" idx="1"/>
          </p:nvPr>
        </p:nvSpPr>
        <p:spPr>
          <a:xfrm>
            <a:off x="1028700" y="1565791"/>
            <a:ext cx="10134600" cy="3028521"/>
          </a:xfrm>
        </p:spPr>
        <p:txBody>
          <a:bodyPr/>
          <a:lstStyle/>
          <a:p>
            <a:pPr marL="514350" indent="-514350" algn="l">
              <a:buFont typeface="+mj-lt"/>
              <a:buAutoNum type="arabicPeriod"/>
            </a:pPr>
            <a:r>
              <a:rPr lang="en-US" sz="2400" b="0" i="0" dirty="0">
                <a:solidFill>
                  <a:srgbClr val="FFFFFF"/>
                </a:solidFill>
                <a:effectLst/>
                <a:latin typeface="Segoe UI" panose="020B0502040204020203" pitchFamily="34" charset="0"/>
              </a:rPr>
              <a:t>Identify manual data processes &amp; transformations of high value (ROI).</a:t>
            </a:r>
          </a:p>
          <a:p>
            <a:pPr marL="514350" indent="-514350" algn="l">
              <a:buFont typeface="+mj-lt"/>
              <a:buAutoNum type="arabicPeriod"/>
            </a:pPr>
            <a:r>
              <a:rPr lang="en-US" sz="2400" b="0" i="0" dirty="0">
                <a:solidFill>
                  <a:srgbClr val="FFFFFF"/>
                </a:solidFill>
                <a:effectLst/>
                <a:latin typeface="Segoe UI" panose="020B0502040204020203" pitchFamily="34" charset="0"/>
              </a:rPr>
              <a:t>Simplify by consolidating workloads (leverage cloud).</a:t>
            </a:r>
          </a:p>
          <a:p>
            <a:pPr marL="514350" indent="-514350" algn="l">
              <a:buFont typeface="+mj-lt"/>
              <a:buAutoNum type="arabicPeriod"/>
            </a:pPr>
            <a:r>
              <a:rPr lang="en-US" sz="2400" b="0" i="0" dirty="0">
                <a:solidFill>
                  <a:srgbClr val="FFFFFF"/>
                </a:solidFill>
                <a:effectLst/>
                <a:latin typeface="Segoe UI" panose="020B0502040204020203" pitchFamily="34" charset="0"/>
              </a:rPr>
              <a:t>Democratize understanding by sharing knowledge.</a:t>
            </a:r>
          </a:p>
          <a:p>
            <a:pPr marL="514350" indent="-514350" algn="l">
              <a:buFont typeface="+mj-lt"/>
              <a:buAutoNum type="arabicPeriod"/>
            </a:pPr>
            <a:r>
              <a:rPr lang="en-US" sz="2400" b="0" i="0" dirty="0">
                <a:solidFill>
                  <a:srgbClr val="FFFFFF"/>
                </a:solidFill>
                <a:effectLst/>
                <a:latin typeface="Segoe UI" panose="020B0502040204020203" pitchFamily="34" charset="0"/>
              </a:rPr>
              <a:t>Accelerate business value for down-stream consumers/users.</a:t>
            </a:r>
          </a:p>
          <a:p>
            <a:pPr marL="514350" indent="-514350" algn="l">
              <a:buFont typeface="+mj-lt"/>
              <a:buAutoNum type="arabicPeriod"/>
            </a:pPr>
            <a:r>
              <a:rPr lang="en-US" sz="2400" b="0" i="0" dirty="0">
                <a:solidFill>
                  <a:srgbClr val="FFFFFF"/>
                </a:solidFill>
                <a:effectLst/>
                <a:latin typeface="Segoe UI" panose="020B0502040204020203" pitchFamily="34" charset="0"/>
                <a:hlinkClick r:id="rId2"/>
              </a:rPr>
              <a:t>aka.ms/</a:t>
            </a:r>
            <a:r>
              <a:rPr lang="en-US" sz="2400" b="0" i="0" dirty="0" err="1">
                <a:solidFill>
                  <a:srgbClr val="FFFFFF"/>
                </a:solidFill>
                <a:effectLst/>
                <a:latin typeface="Segoe UI" panose="020B0502040204020203" pitchFamily="34" charset="0"/>
                <a:hlinkClick r:id="rId2"/>
              </a:rPr>
              <a:t>mlsqldev</a:t>
            </a:r>
            <a:endParaRPr lang="en-US" sz="2400" b="0" i="0" dirty="0">
              <a:solidFill>
                <a:srgbClr val="FFFFFF"/>
              </a:solidFill>
              <a:effectLst/>
              <a:latin typeface="Segoe UI" panose="020B0502040204020203" pitchFamily="34" charset="0"/>
            </a:endParaRPr>
          </a:p>
          <a:p>
            <a:pPr marL="514350" indent="-514350" algn="l">
              <a:buFont typeface="+mj-lt"/>
              <a:buAutoNum type="arabicPeriod"/>
            </a:pPr>
            <a:r>
              <a:rPr lang="en-US" sz="2400" dirty="0">
                <a:solidFill>
                  <a:srgbClr val="FFFFFF"/>
                </a:solidFill>
                <a:latin typeface="Segoe UI" panose="020B0502040204020203" pitchFamily="34" charset="0"/>
                <a:hlinkClick r:id="rId3"/>
              </a:rPr>
              <a:t>aka.ms/</a:t>
            </a:r>
            <a:r>
              <a:rPr lang="en-US" sz="2400" dirty="0" err="1">
                <a:solidFill>
                  <a:srgbClr val="FFFFFF"/>
                </a:solidFill>
                <a:latin typeface="Segoe UI" panose="020B0502040204020203" pitchFamily="34" charset="0"/>
                <a:hlinkClick r:id="rId3"/>
              </a:rPr>
              <a:t>adf</a:t>
            </a:r>
            <a:r>
              <a:rPr lang="en-US" sz="2400" dirty="0">
                <a:solidFill>
                  <a:srgbClr val="FFFFFF"/>
                </a:solidFill>
                <a:latin typeface="Segoe UI" panose="020B0502040204020203" pitchFamily="34" charset="0"/>
                <a:hlinkClick r:id="rId3"/>
              </a:rPr>
              <a:t>/</a:t>
            </a:r>
            <a:r>
              <a:rPr lang="en-US" sz="2400" dirty="0" err="1">
                <a:solidFill>
                  <a:srgbClr val="FFFFFF"/>
                </a:solidFill>
                <a:latin typeface="Segoe UI" panose="020B0502040204020203" pitchFamily="34" charset="0"/>
                <a:hlinkClick r:id="rId3"/>
              </a:rPr>
              <a:t>azurelearn</a:t>
            </a:r>
            <a:r>
              <a:rPr lang="en-US" sz="2400" dirty="0">
                <a:solidFill>
                  <a:srgbClr val="FFFFFF"/>
                </a:solidFill>
                <a:latin typeface="Segoe UI" panose="020B0502040204020203" pitchFamily="34" charset="0"/>
              </a:rPr>
              <a:t> </a:t>
            </a:r>
          </a:p>
          <a:p>
            <a:pPr marL="514350" indent="-514350" algn="l">
              <a:buFont typeface="+mj-lt"/>
              <a:buAutoNum type="arabicPeriod"/>
            </a:pPr>
            <a:r>
              <a:rPr lang="en-US" sz="2400" dirty="0">
                <a:hlinkClick r:id="rId4"/>
              </a:rPr>
              <a:t>RStudio </a:t>
            </a:r>
            <a:r>
              <a:rPr lang="en-US" sz="2400" dirty="0" err="1">
                <a:hlinkClick r:id="rId4"/>
              </a:rPr>
              <a:t>Cheatsheets</a:t>
            </a:r>
            <a:r>
              <a:rPr lang="en-US" sz="2400" dirty="0">
                <a:hlinkClick r:id="rId4"/>
              </a:rPr>
              <a:t> - RStudio</a:t>
            </a:r>
            <a:endParaRPr lang="en-US" sz="2400"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789129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Length of Stay </a:t>
            </a:r>
            <a:r>
              <a:rPr lang="en-US" sz="4800" dirty="0">
                <a:solidFill>
                  <a:schemeClr val="accent1"/>
                </a:solidFill>
              </a:rPr>
              <a:t>$40M</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4085837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Screenshot of realtime scoring code cell in Length of Stay notebook for Claims. Code cell contains stored procedure to train an rx_dforest model and serialize the model binary for realtime scoring only via hyper parameter set to true.">
            <a:extLst>
              <a:ext uri="{FF2B5EF4-FFF2-40B4-BE49-F238E27FC236}">
                <a16:creationId xmlns:a16="http://schemas.microsoft.com/office/drawing/2014/main" id="{09A07FCE-2A07-4DCE-8C0B-8B17703A44A6}"/>
              </a:ext>
            </a:extLst>
          </p:cNvPr>
          <p:cNvPicPr>
            <a:picLocks noChangeAspect="1"/>
          </p:cNvPicPr>
          <p:nvPr/>
        </p:nvPicPr>
        <p:blipFill rotWithShape="1">
          <a:blip r:embed="rId2"/>
          <a:srcRect l="19878" t="7159" r="20753" b="262"/>
          <a:stretch/>
        </p:blipFill>
        <p:spPr>
          <a:xfrm>
            <a:off x="2500543" y="0"/>
            <a:ext cx="7238261" cy="6329363"/>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990947" y="4646350"/>
            <a:ext cx="914400" cy="914400"/>
          </a:xfrm>
          <a:prstGeom prst="rect">
            <a:avLst/>
          </a:prstGeom>
        </p:spPr>
      </p:pic>
      <p:sp>
        <p:nvSpPr>
          <p:cNvPr id="2" name="Title 1">
            <a:extLst>
              <a:ext uri="{FF2B5EF4-FFF2-40B4-BE49-F238E27FC236}">
                <a16:creationId xmlns:a16="http://schemas.microsoft.com/office/drawing/2014/main" id="{3680EC0A-AE80-4F83-97F1-1051A64C6EE5}"/>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5"/>
              </a:rPr>
              <a:t>LoS - Realtime Scoring</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82841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of code cell for batch scoring script of Claims test data using sp_rxPredict">
            <a:extLst>
              <a:ext uri="{FF2B5EF4-FFF2-40B4-BE49-F238E27FC236}">
                <a16:creationId xmlns:a16="http://schemas.microsoft.com/office/drawing/2014/main" id="{DFAE9C01-0EFB-49A8-98D3-270A254A97EC}"/>
              </a:ext>
            </a:extLst>
          </p:cNvPr>
          <p:cNvPicPr>
            <a:picLocks noChangeAspect="1"/>
          </p:cNvPicPr>
          <p:nvPr/>
        </p:nvPicPr>
        <p:blipFill rotWithShape="1">
          <a:blip r:embed="rId2"/>
          <a:srcRect t="33371"/>
          <a:stretch/>
        </p:blipFill>
        <p:spPr>
          <a:xfrm>
            <a:off x="856519" y="3002280"/>
            <a:ext cx="10478962" cy="3053082"/>
          </a:xfrm>
          <a:prstGeom prst="rect">
            <a:avLst/>
          </a:prstGeom>
        </p:spPr>
      </p:pic>
      <p:sp>
        <p:nvSpPr>
          <p:cNvPr id="8" name="Title 7">
            <a:extLst>
              <a:ext uri="{FF2B5EF4-FFF2-40B4-BE49-F238E27FC236}">
                <a16:creationId xmlns:a16="http://schemas.microsoft.com/office/drawing/2014/main" id="{5E6DB5C7-0608-4F33-9425-648A23383B9D}"/>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3"/>
              </a:rPr>
              <a:t>LoS - Realtime Scoring</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2" name="Group 11" descr="Screenshot of datalength of realtime scoring model binary is less than 1 MB">
            <a:extLst>
              <a:ext uri="{FF2B5EF4-FFF2-40B4-BE49-F238E27FC236}">
                <a16:creationId xmlns:a16="http://schemas.microsoft.com/office/drawing/2014/main" id="{E1E5DFFF-680C-434C-A785-86CF916C19A7}"/>
              </a:ext>
            </a:extLst>
          </p:cNvPr>
          <p:cNvGrpSpPr/>
          <p:nvPr/>
        </p:nvGrpSpPr>
        <p:grpSpPr>
          <a:xfrm>
            <a:off x="3738233" y="488279"/>
            <a:ext cx="4715533" cy="2326916"/>
            <a:chOff x="3738233" y="488279"/>
            <a:chExt cx="4715533" cy="2326916"/>
          </a:xfrm>
        </p:grpSpPr>
        <p:pic>
          <p:nvPicPr>
            <p:cNvPr id="10" name="Picture 9">
              <a:extLst>
                <a:ext uri="{FF2B5EF4-FFF2-40B4-BE49-F238E27FC236}">
                  <a16:creationId xmlns:a16="http://schemas.microsoft.com/office/drawing/2014/main" id="{950D6F80-4D3D-4C1B-BDB0-10DEDEE49068}"/>
                </a:ext>
              </a:extLst>
            </p:cNvPr>
            <p:cNvPicPr>
              <a:picLocks noChangeAspect="1"/>
            </p:cNvPicPr>
            <p:nvPr/>
          </p:nvPicPr>
          <p:blipFill rotWithShape="1">
            <a:blip r:embed="rId4"/>
            <a:srcRect t="23429"/>
            <a:stretch/>
          </p:blipFill>
          <p:spPr>
            <a:xfrm>
              <a:off x="3738233" y="488279"/>
              <a:ext cx="4715533" cy="2326916"/>
            </a:xfrm>
            <a:prstGeom prst="rect">
              <a:avLst/>
            </a:prstGeom>
          </p:spPr>
        </p:pic>
        <p:sp>
          <p:nvSpPr>
            <p:cNvPr id="11" name="Rectangle 10">
              <a:extLst>
                <a:ext uri="{FF2B5EF4-FFF2-40B4-BE49-F238E27FC236}">
                  <a16:creationId xmlns:a16="http://schemas.microsoft.com/office/drawing/2014/main" id="{FD4CDCFC-1770-45C9-B130-1992B26D4185}"/>
                </a:ext>
              </a:extLst>
            </p:cNvPr>
            <p:cNvSpPr/>
            <p:nvPr/>
          </p:nvSpPr>
          <p:spPr bwMode="auto">
            <a:xfrm>
              <a:off x="4526280" y="488279"/>
              <a:ext cx="220980" cy="14478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1685101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 BI report Page 1 screenshot of Claims Model Accuracy. Shows a confidence KPI of 98.62% for all claims between 2018 and 2021 an average of 150 days where the accuracy deviates towards most recent claims in 2021. Shows LengthofStay (Actual) side by side to LengthofStay (Prediction) to compare the deviation row by row. Also shows the Variance per in bins of 25 days, in which the first bin has significantly the highest accuracy by 25K claims ou.">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
        <p:nvSpPr>
          <p:cNvPr id="2" name="Title 1">
            <a:extLst>
              <a:ext uri="{FF2B5EF4-FFF2-40B4-BE49-F238E27FC236}">
                <a16:creationId xmlns:a16="http://schemas.microsoft.com/office/drawing/2014/main" id="{14C044A8-8B3B-498E-8C24-543E7EF5921E}"/>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BI – Claims Model Accuracy</a:t>
            </a:r>
          </a:p>
        </p:txBody>
      </p:sp>
    </p:spTree>
    <p:extLst>
      <p:ext uri="{BB962C8B-B14F-4D97-AF65-F5344CB8AC3E}">
        <p14:creationId xmlns:p14="http://schemas.microsoft.com/office/powerpoint/2010/main" val="3447106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8" name="Title 3">
            <a:extLst>
              <a:ext uri="{FF2B5EF4-FFF2-40B4-BE49-F238E27FC236}">
                <a16:creationId xmlns:a16="http://schemas.microsoft.com/office/drawing/2014/main" id="{7A8354E8-6AD6-4A58-B3A6-BC2A300D6815}"/>
              </a:ext>
            </a:extLst>
          </p:cNvPr>
          <p:cNvSpPr txBox="1">
            <a:spLocks noGrp="1"/>
          </p:cNvSpPr>
          <p:nvPr>
            <p:ph type="title" idx="4294967295"/>
          </p:nvPr>
        </p:nvSpPr>
        <p:spPr>
          <a:xfrm>
            <a:off x="588263" y="-553998"/>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Industries</a:t>
            </a:r>
          </a:p>
        </p:txBody>
      </p:sp>
      <p:grpSp>
        <p:nvGrpSpPr>
          <p:cNvPr id="93" name="Group 92" descr="Cerebral with lights on">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2" name="Arrow: Right 1" descr="Arrow from past to future">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pic>
        <p:nvPicPr>
          <p:cNvPr id="4" name="Graphic 3" descr="A calculator">
            <a:hlinkClick r:id="rId4"/>
            <a:extLst>
              <a:ext uri="{FF2B5EF4-FFF2-40B4-BE49-F238E27FC236}">
                <a16:creationId xmlns:a16="http://schemas.microsoft.com/office/drawing/2014/main" id="{111E88AA-89F6-4064-95B5-7EB90620BD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5237" y="3657600"/>
            <a:ext cx="1067235" cy="1067235"/>
          </a:xfrm>
          <a:prstGeom prst="rect">
            <a:avLst/>
          </a:prstGeom>
        </p:spPr>
      </p:pic>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377" y="4667126"/>
            <a:ext cx="672955" cy="672955"/>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62237" y="4553885"/>
            <a:ext cx="457201" cy="457201"/>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83896" y="5198620"/>
            <a:ext cx="457201" cy="457201"/>
          </a:xfrm>
          <a:prstGeom prst="rect">
            <a:avLst/>
          </a:prstGeom>
        </p:spPr>
      </p:pic>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237" y="5195380"/>
            <a:ext cx="457201" cy="457201"/>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883896" y="4553885"/>
            <a:ext cx="457199" cy="457199"/>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23337" y="4499943"/>
            <a:ext cx="565079" cy="565079"/>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23338" y="5149931"/>
            <a:ext cx="565079" cy="565079"/>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270661" y="3906790"/>
            <a:ext cx="459557" cy="459557"/>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270662" y="4553885"/>
            <a:ext cx="457199" cy="457199"/>
          </a:xfrm>
          <a:prstGeom prst="rect">
            <a:avLst/>
          </a:prstGeom>
        </p:spPr>
      </p:pic>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270661" y="5198621"/>
            <a:ext cx="457200" cy="457200"/>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910107" y="3906791"/>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910107" y="4552705"/>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910107" y="5198620"/>
            <a:ext cx="459557" cy="459557"/>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43"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sp>
        <p:nvSpPr>
          <p:cNvPr id="3" name="Text Placeholder 2">
            <a:extLst>
              <a:ext uri="{FF2B5EF4-FFF2-40B4-BE49-F238E27FC236}">
                <a16:creationId xmlns:a16="http://schemas.microsoft.com/office/drawing/2014/main" id="{12E59CAE-A707-42D7-9DF8-D6E782FA1326}"/>
              </a:ext>
            </a:extLst>
          </p:cNvPr>
          <p:cNvSpPr txBox="1">
            <a:spLocks/>
          </p:cNvSpPr>
          <p:nvPr/>
        </p:nvSpPr>
        <p:spPr>
          <a:xfrm>
            <a:off x="24909" y="6292273"/>
            <a:ext cx="12191999" cy="56507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Legal, Medical, Retail, Travel Insurance, ISV, HR, Cruise Line, </a:t>
            </a:r>
            <a:r>
              <a:rPr kumimoji="0" lang="en-US" sz="2000" b="0" i="0" u="none" strike="noStrike" kern="1200" cap="none" spc="0" normalizeH="0" baseline="0" noProof="0" dirty="0" err="1">
                <a:ln>
                  <a:noFill/>
                </a:ln>
                <a:solidFill>
                  <a:schemeClr val="tx1"/>
                </a:solidFill>
                <a:effectLst/>
                <a:uLnTx/>
                <a:uFillTx/>
                <a:latin typeface="+mn-lt"/>
                <a:ea typeface="+mn-ea"/>
                <a:cs typeface="Segoe UI" panose="020B0502040204020203" pitchFamily="34" charset="0"/>
              </a:rPr>
              <a:t>PnC</a:t>
            </a:r>
            <a:r>
              <a:rPr kumimoji="0" lang="en-US" sz="20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Insurance, plus more…</a:t>
            </a:r>
          </a:p>
        </p:txBody>
      </p:sp>
    </p:spTree>
    <p:extLst>
      <p:ext uri="{BB962C8B-B14F-4D97-AF65-F5344CB8AC3E}">
        <p14:creationId xmlns:p14="http://schemas.microsoft.com/office/powerpoint/2010/main" val="23884752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ower BI report Page 2 screenshot of Claims Model Accuracy. Shows a confidence KPI of 98.62% for all claims with the highest percentage in the state of FL and drills into the Loss Description">
            <a:extLst>
              <a:ext uri="{FF2B5EF4-FFF2-40B4-BE49-F238E27FC236}">
                <a16:creationId xmlns:a16="http://schemas.microsoft.com/office/drawing/2014/main" id="{80E961D2-E3FB-4C53-9695-865AE0B228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951"/>
          <a:stretch/>
        </p:blipFill>
        <p:spPr bwMode="auto">
          <a:xfrm>
            <a:off x="0" y="1"/>
            <a:ext cx="12192000" cy="6105524"/>
          </a:xfrm>
          <a:prstGeom prst="rect">
            <a:avLst/>
          </a:prstGeom>
          <a:noFill/>
        </p:spPr>
      </p:pic>
      <p:sp>
        <p:nvSpPr>
          <p:cNvPr id="2" name="Rectangle 1">
            <a:extLst>
              <a:ext uri="{FF2B5EF4-FFF2-40B4-BE49-F238E27FC236}">
                <a16:creationId xmlns:a16="http://schemas.microsoft.com/office/drawing/2014/main" id="{2636A631-9E59-4474-8337-FFF56A635CB3}"/>
              </a:ext>
              <a:ext uri="{C183D7F6-B498-43B3-948B-1728B52AA6E4}">
                <adec:decorative xmlns:adec="http://schemas.microsoft.com/office/drawing/2017/decorative" val="1"/>
              </a:ext>
            </a:extLst>
          </p:cNvPr>
          <p:cNvSpPr/>
          <p:nvPr/>
        </p:nvSpPr>
        <p:spPr bwMode="auto">
          <a:xfrm>
            <a:off x="1158844" y="3811509"/>
            <a:ext cx="1222217" cy="2294016"/>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30C91C90-AB17-48E4-BA95-5C428901DA4C}"/>
              </a:ext>
              <a:ext uri="{C183D7F6-B498-43B3-948B-1728B52AA6E4}">
                <adec:decorative xmlns:adec="http://schemas.microsoft.com/office/drawing/2017/decorative" val="1"/>
              </a:ext>
            </a:extLst>
          </p:cNvPr>
          <p:cNvSpPr/>
          <p:nvPr/>
        </p:nvSpPr>
        <p:spPr bwMode="auto">
          <a:xfrm>
            <a:off x="4208353" y="752475"/>
            <a:ext cx="119203" cy="180060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5D456728-C2EC-49D8-B044-454C66A80410}"/>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BI – Claims Model Accuracy</a:t>
            </a:r>
          </a:p>
        </p:txBody>
      </p:sp>
      <p:sp>
        <p:nvSpPr>
          <p:cNvPr id="7" name="Title 1">
            <a:extLst>
              <a:ext uri="{FF2B5EF4-FFF2-40B4-BE49-F238E27FC236}">
                <a16:creationId xmlns:a16="http://schemas.microsoft.com/office/drawing/2014/main" id="{3DC5BD9F-39B8-474D-A4A2-55F8F7A06F50}"/>
              </a:ext>
            </a:extLst>
          </p:cNvPr>
          <p:cNvSpPr txBox="1">
            <a:spLocks/>
          </p:cNvSpPr>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spcBef>
                <a:spcPts val="0"/>
              </a:spcBef>
              <a:defRPr/>
            </a:pPr>
            <a:r>
              <a:rPr lang="en-US" sz="1067" spc="0" dirty="0">
                <a:ln>
                  <a:noFill/>
                </a:ln>
                <a:latin typeface="+mn-lt"/>
                <a:cs typeface="+mn-cs"/>
              </a:rPr>
              <a:t>Learn more:</a:t>
            </a:r>
          </a:p>
          <a:p>
            <a:pPr defTabSz="914400">
              <a:spcBef>
                <a:spcPts val="0"/>
              </a:spcBef>
              <a:defRPr/>
            </a:pPr>
            <a:r>
              <a:rPr lang="en-US" sz="1067" spc="0" dirty="0">
                <a:ln>
                  <a:noFill/>
                </a:ln>
                <a:latin typeface="+mn-lt"/>
                <a:cs typeface="+mn-cs"/>
                <a:hlinkClick r:id="rId4"/>
              </a:rPr>
              <a:t>http://localhost:3000</a:t>
            </a:r>
            <a:endParaRPr lang="en-US" sz="1067" spc="0" dirty="0">
              <a:ln>
                <a:noFill/>
              </a:ln>
              <a:latin typeface="+mn-lt"/>
              <a:cs typeface="+mn-cs"/>
            </a:endParaRPr>
          </a:p>
        </p:txBody>
      </p:sp>
    </p:spTree>
    <p:extLst>
      <p:ext uri="{BB962C8B-B14F-4D97-AF65-F5344CB8AC3E}">
        <p14:creationId xmlns:p14="http://schemas.microsoft.com/office/powerpoint/2010/main" val="68951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Search by Photo </a:t>
            </a:r>
            <a:r>
              <a:rPr lang="en-US" sz="4800" dirty="0">
                <a:solidFill>
                  <a:schemeClr val="accent1"/>
                </a:solidFill>
              </a:rPr>
              <a:t>$200K</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84231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shot of Power Apps screen using AI Builder Object Detection model to Search By Photo with an image of a tile product on a floor with search results shown on the screen over the object detected on the image">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
        <p:nvSpPr>
          <p:cNvPr id="2" name="Title 1">
            <a:extLst>
              <a:ext uri="{FF2B5EF4-FFF2-40B4-BE49-F238E27FC236}">
                <a16:creationId xmlns:a16="http://schemas.microsoft.com/office/drawing/2014/main" id="{E636F70E-1866-4E8D-B221-947B634E58FE}"/>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Apps – Object Detection</a:t>
            </a:r>
          </a:p>
        </p:txBody>
      </p:sp>
    </p:spTree>
    <p:extLst>
      <p:ext uri="{BB962C8B-B14F-4D97-AF65-F5344CB8AC3E}">
        <p14:creationId xmlns:p14="http://schemas.microsoft.com/office/powerpoint/2010/main" val="1355136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taset images with more backgrounds for successful object detection model">
            <a:extLst>
              <a:ext uri="{FF2B5EF4-FFF2-40B4-BE49-F238E27FC236}">
                <a16:creationId xmlns:a16="http://schemas.microsoft.com/office/drawing/2014/main" id="{59D90B56-8EB1-4348-B21C-022295B508DC}"/>
              </a:ext>
            </a:extLst>
          </p:cNvPr>
          <p:cNvPicPr>
            <a:picLocks noChangeAspect="1"/>
          </p:cNvPicPr>
          <p:nvPr/>
        </p:nvPicPr>
        <p:blipFill>
          <a:blip r:embed="rId2"/>
          <a:stretch>
            <a:fillRect/>
          </a:stretch>
        </p:blipFill>
        <p:spPr>
          <a:xfrm>
            <a:off x="7331888" y="0"/>
            <a:ext cx="4860112" cy="6858000"/>
          </a:xfrm>
          <a:prstGeom prst="rect">
            <a:avLst/>
          </a:prstGeom>
        </p:spPr>
      </p:pic>
      <p:pic>
        <p:nvPicPr>
          <p:cNvPr id="12" name="Picture 11" descr="dataset of more images with less backgrounds for a failed object detection model">
            <a:extLst>
              <a:ext uri="{FF2B5EF4-FFF2-40B4-BE49-F238E27FC236}">
                <a16:creationId xmlns:a16="http://schemas.microsoft.com/office/drawing/2014/main" id="{73D611B1-9219-47F7-B163-3BA2F1755ADC}"/>
              </a:ext>
            </a:extLst>
          </p:cNvPr>
          <p:cNvPicPr>
            <a:picLocks noChangeAspect="1"/>
          </p:cNvPicPr>
          <p:nvPr/>
        </p:nvPicPr>
        <p:blipFill>
          <a:blip r:embed="rId3"/>
          <a:stretch>
            <a:fillRect/>
          </a:stretch>
        </p:blipFill>
        <p:spPr>
          <a:xfrm>
            <a:off x="0" y="0"/>
            <a:ext cx="5947341" cy="6858000"/>
          </a:xfrm>
          <a:prstGeom prst="rect">
            <a:avLst/>
          </a:prstGeom>
        </p:spPr>
      </p:pic>
      <p:sp>
        <p:nvSpPr>
          <p:cNvPr id="13" name="Content Placeholder 2">
            <a:extLst>
              <a:ext uri="{FF2B5EF4-FFF2-40B4-BE49-F238E27FC236}">
                <a16:creationId xmlns:a16="http://schemas.microsoft.com/office/drawing/2014/main" id="{196627BF-3D7C-43A7-BCE1-F855F6EAAB68}"/>
              </a:ext>
            </a:extLst>
          </p:cNvPr>
          <p:cNvSpPr>
            <a:spLocks noGrp="1"/>
          </p:cNvSpPr>
          <p:nvPr>
            <p:ph sz="half" idx="1"/>
          </p:nvPr>
        </p:nvSpPr>
        <p:spPr>
          <a:xfrm>
            <a:off x="7331888" y="2696492"/>
            <a:ext cx="4860112" cy="1465016"/>
          </a:xfrm>
          <a:solidFill>
            <a:srgbClr val="1B1A20"/>
          </a:solidFill>
        </p:spPr>
        <p:txBody>
          <a:bodyPr/>
          <a:lstStyle/>
          <a:p>
            <a:pPr marL="0" indent="0" algn="ctr">
              <a:buNone/>
            </a:pPr>
            <a:r>
              <a:rPr lang="en-US" dirty="0"/>
              <a:t>5 backgrounds</a:t>
            </a:r>
          </a:p>
          <a:p>
            <a:pPr marL="0" indent="0" algn="ctr">
              <a:buNone/>
            </a:pPr>
            <a:r>
              <a:rPr lang="en-US" dirty="0"/>
              <a:t>139 photos, 4 angles</a:t>
            </a:r>
          </a:p>
          <a:p>
            <a:pPr marL="0" indent="0" algn="ctr">
              <a:buNone/>
            </a:pPr>
            <a:r>
              <a:rPr lang="en-US" dirty="0">
                <a:solidFill>
                  <a:srgbClr val="00B050"/>
                </a:solidFill>
              </a:rPr>
              <a:t>(Successful)</a:t>
            </a:r>
          </a:p>
        </p:txBody>
      </p:sp>
      <p:sp>
        <p:nvSpPr>
          <p:cNvPr id="14" name="Content Placeholder 2">
            <a:extLst>
              <a:ext uri="{FF2B5EF4-FFF2-40B4-BE49-F238E27FC236}">
                <a16:creationId xmlns:a16="http://schemas.microsoft.com/office/drawing/2014/main" id="{BBF02DD9-9C4D-4501-AEF0-64A013E68010}"/>
              </a:ext>
            </a:extLst>
          </p:cNvPr>
          <p:cNvSpPr txBox="1">
            <a:spLocks/>
          </p:cNvSpPr>
          <p:nvPr/>
        </p:nvSpPr>
        <p:spPr>
          <a:xfrm>
            <a:off x="60512" y="2696492"/>
            <a:ext cx="5886829" cy="1465016"/>
          </a:xfrm>
          <a:prstGeom prst="rect">
            <a:avLst/>
          </a:prstGeom>
          <a:solidFill>
            <a:srgbClr val="1B1A20"/>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 background</a:t>
            </a:r>
          </a:p>
          <a:p>
            <a:pPr marL="0" indent="0" algn="ctr">
              <a:buFont typeface="Wingdings" panose="05000000000000000000" pitchFamily="2" charset="2"/>
              <a:buNone/>
            </a:pPr>
            <a:r>
              <a:rPr lang="en-US" dirty="0"/>
              <a:t>161 photos, 15 angles</a:t>
            </a:r>
          </a:p>
          <a:p>
            <a:pPr marL="0" indent="0" algn="ctr">
              <a:buFont typeface="Wingdings" panose="05000000000000000000" pitchFamily="2" charset="2"/>
              <a:buNone/>
            </a:pPr>
            <a:r>
              <a:rPr lang="en-US" dirty="0">
                <a:solidFill>
                  <a:srgbClr val="FF0000"/>
                </a:solidFill>
              </a:rPr>
              <a:t>(Fail)</a:t>
            </a:r>
          </a:p>
        </p:txBody>
      </p:sp>
      <p:sp>
        <p:nvSpPr>
          <p:cNvPr id="2" name="Title 1">
            <a:extLst>
              <a:ext uri="{FF2B5EF4-FFF2-40B4-BE49-F238E27FC236}">
                <a16:creationId xmlns:a16="http://schemas.microsoft.com/office/drawing/2014/main" id="{60E299B6-BD6D-41B6-BDDB-DA61A9B72F30}"/>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Object Detection Datasets Attempts</a:t>
            </a:r>
          </a:p>
        </p:txBody>
      </p:sp>
    </p:spTree>
    <p:extLst>
      <p:ext uri="{BB962C8B-B14F-4D97-AF65-F5344CB8AC3E}">
        <p14:creationId xmlns:p14="http://schemas.microsoft.com/office/powerpoint/2010/main" val="25881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14"/>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125E-6 2.59259E-6 L 3.125E-6 0.01967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wer Apps model performance score of 43">
            <a:extLst>
              <a:ext uri="{FF2B5EF4-FFF2-40B4-BE49-F238E27FC236}">
                <a16:creationId xmlns:a16="http://schemas.microsoft.com/office/drawing/2014/main" id="{35BE3147-5224-4671-9B8D-171AD202BF57}"/>
              </a:ext>
            </a:extLst>
          </p:cNvPr>
          <p:cNvPicPr>
            <a:picLocks noChangeAspect="1"/>
          </p:cNvPicPr>
          <p:nvPr/>
        </p:nvPicPr>
        <p:blipFill rotWithShape="1">
          <a:blip r:embed="rId2">
            <a:alphaModFix amt="50000"/>
          </a:blip>
          <a:srcRect r="48351" b="8975"/>
          <a:stretch/>
        </p:blipFill>
        <p:spPr>
          <a:xfrm>
            <a:off x="0" y="0"/>
            <a:ext cx="6096000" cy="6242447"/>
          </a:xfrm>
          <a:prstGeom prst="rect">
            <a:avLst/>
          </a:prstGeom>
        </p:spPr>
      </p:pic>
      <p:pic>
        <p:nvPicPr>
          <p:cNvPr id="10" name="Picture 9" descr="Power Apps model performance score of 84">
            <a:extLst>
              <a:ext uri="{FF2B5EF4-FFF2-40B4-BE49-F238E27FC236}">
                <a16:creationId xmlns:a16="http://schemas.microsoft.com/office/drawing/2014/main" id="{B044216A-88B0-4C9B-9E22-6F2463F27EA4}"/>
              </a:ext>
            </a:extLst>
          </p:cNvPr>
          <p:cNvPicPr>
            <a:picLocks noChangeAspect="1"/>
          </p:cNvPicPr>
          <p:nvPr/>
        </p:nvPicPr>
        <p:blipFill rotWithShape="1">
          <a:blip r:embed="rId3"/>
          <a:srcRect r="33260" b="8975"/>
          <a:stretch/>
        </p:blipFill>
        <p:spPr>
          <a:xfrm>
            <a:off x="4314824" y="0"/>
            <a:ext cx="7877175" cy="6242447"/>
          </a:xfrm>
          <a:prstGeom prst="rect">
            <a:avLst/>
          </a:prstGeom>
        </p:spPr>
      </p:pic>
      <p:sp>
        <p:nvSpPr>
          <p:cNvPr id="12" name="TextBox 11">
            <a:extLst>
              <a:ext uri="{FF2B5EF4-FFF2-40B4-BE49-F238E27FC236}">
                <a16:creationId xmlns:a16="http://schemas.microsoft.com/office/drawing/2014/main" id="{E871E51A-A683-49FD-B54F-7C76E7E0FDC5}"/>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4"/>
              </a:rPr>
              <a:t>Use more diverse images</a:t>
            </a:r>
            <a:r>
              <a:rPr lang="en-US" sz="1067" dirty="0"/>
              <a:t> </a:t>
            </a:r>
          </a:p>
          <a:p>
            <a:pPr lvl="0">
              <a:defRPr/>
            </a:pPr>
            <a:r>
              <a:rPr lang="en-US" sz="1067" dirty="0">
                <a:hlinkClick r:id="rId5"/>
              </a:rPr>
              <a:t>Interpret performance score</a:t>
            </a:r>
            <a:endParaRPr lang="en-US" sz="1067" dirty="0"/>
          </a:p>
        </p:txBody>
      </p:sp>
      <p:sp>
        <p:nvSpPr>
          <p:cNvPr id="2" name="Title 1">
            <a:extLst>
              <a:ext uri="{FF2B5EF4-FFF2-40B4-BE49-F238E27FC236}">
                <a16:creationId xmlns:a16="http://schemas.microsoft.com/office/drawing/2014/main" id="{185DF8A4-8F24-44B4-BD56-E18BE6827851}"/>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Apps – Model performance</a:t>
            </a:r>
          </a:p>
        </p:txBody>
      </p:sp>
    </p:spTree>
    <p:extLst>
      <p:ext uri="{BB962C8B-B14F-4D97-AF65-F5344CB8AC3E}">
        <p14:creationId xmlns:p14="http://schemas.microsoft.com/office/powerpoint/2010/main" val="31139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 -2.59259E-6 L 0 0.01968 " pathEditMode="relative" rAng="0" ptsTypes="AA">
                                      <p:cBhvr>
                                        <p:cTn id="9" dur="500" spd="-100000" fill="hold"/>
                                        <p:tgtEl>
                                          <p:spTgt spid="8"/>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125E-6 -2.59259E-6 L -3.125E-6 0.01968 " pathEditMode="relative" rAng="0" ptsTypes="AA">
                                      <p:cBhvr>
                                        <p:cTn id="14" dur="500" spd="-100000" fill="hold"/>
                                        <p:tgtEl>
                                          <p:spTgt spid="1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Bonus</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
        <p:nvSpPr>
          <p:cNvPr id="4" name="Title 1">
            <a:hlinkClick r:id="rId3"/>
            <a:extLst>
              <a:ext uri="{FF2B5EF4-FFF2-40B4-BE49-F238E27FC236}">
                <a16:creationId xmlns:a16="http://schemas.microsoft.com/office/drawing/2014/main" id="{A2DFCB64-12B7-4C13-9531-A8F99EFA5390}"/>
              </a:ext>
            </a:extLst>
          </p:cNvPr>
          <p:cNvSpPr txBox="1">
            <a:spLocks/>
          </p:cNvSpPr>
          <p:nvPr/>
        </p:nvSpPr>
        <p:spPr>
          <a:xfrm>
            <a:off x="3573982" y="3356688"/>
            <a:ext cx="5044036"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R="0" lvl="0" algn="ctr" defTabSz="932742" rtl="0" eaLnBrk="1" fontAlgn="auto" latinLnBrk="0" hangingPunct="1">
              <a:lnSpc>
                <a:spcPct val="100000"/>
              </a:lnSpc>
              <a:spcBef>
                <a:spcPct val="0"/>
              </a:spcBef>
              <a:spcAft>
                <a:spcPts val="0"/>
              </a:spcAft>
              <a:buClrTx/>
              <a:buSzTx/>
              <a:tabLst/>
              <a:defRPr/>
            </a:pPr>
            <a:r>
              <a:rPr kumimoji="0" lang="en-US" sz="2800" b="0" i="0" u="none" strike="noStrike" kern="1200" cap="none" spc="-50" normalizeH="0" baseline="0" noProof="0" dirty="0">
                <a:ln w="3175">
                  <a:noFill/>
                </a:ln>
                <a:effectLst/>
                <a:uLnTx/>
                <a:uFillTx/>
                <a:latin typeface="Segoe UI Semibold"/>
                <a:ea typeface="+mn-ea"/>
                <a:cs typeface="Segoe UI" pitchFamily="34" charset="0"/>
              </a:rPr>
              <a:t>E2E_MLFLOW_Sklearn_ADLS</a:t>
            </a:r>
          </a:p>
        </p:txBody>
      </p:sp>
    </p:spTree>
    <p:extLst>
      <p:ext uri="{BB962C8B-B14F-4D97-AF65-F5344CB8AC3E}">
        <p14:creationId xmlns:p14="http://schemas.microsoft.com/office/powerpoint/2010/main" val="223560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6 L 0 0.01967 " pathEditMode="relative" rAng="0" ptsTypes="AA">
                                      <p:cBhvr>
                                        <p:cTn id="9" dur="500" spd="-100000" fill="hold"/>
                                        <p:tgtEl>
                                          <p:spTgt spid="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6096000" y="1720839"/>
            <a:ext cx="5181444"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Sentiment</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QnA Chat Bots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Forms</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Capital Modeling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Length of Stay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Search by Photo </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Tree>
    <p:extLst>
      <p:ext uri="{BB962C8B-B14F-4D97-AF65-F5344CB8AC3E}">
        <p14:creationId xmlns:p14="http://schemas.microsoft.com/office/powerpoint/2010/main" val="19032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0 0 L 0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0" grpId="0"/>
      <p:bldP spid="40"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descr="Purple arrow of journey steps left to right">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descr="cerebral with lights on">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
        <p:nvSpPr>
          <p:cNvPr id="3" name="Title 2">
            <a:extLst>
              <a:ext uri="{FF2B5EF4-FFF2-40B4-BE49-F238E27FC236}">
                <a16:creationId xmlns:a16="http://schemas.microsoft.com/office/drawing/2014/main" id="{396B518C-8E69-4CDC-8D64-F3F5512D62B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Journey steps</a:t>
            </a:r>
          </a:p>
        </p:txBody>
      </p:sp>
    </p:spTree>
    <p:extLst>
      <p:ext uri="{BB962C8B-B14F-4D97-AF65-F5344CB8AC3E}">
        <p14:creationId xmlns:p14="http://schemas.microsoft.com/office/powerpoint/2010/main" val="23910687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26EBC-47CF-4534-BE78-8B41E56BE42A}"/>
              </a:ext>
            </a:extLst>
          </p:cNvPr>
          <p:cNvSpPr txBox="1"/>
          <p:nvPr/>
        </p:nvSpPr>
        <p:spPr>
          <a:xfrm>
            <a:off x="1028700" y="1565791"/>
            <a:ext cx="10134600" cy="4284250"/>
          </a:xfrm>
          <a:prstGeom prst="rect">
            <a:avLst/>
          </a:prstGeom>
        </p:spPr>
        <p:txBody>
          <a:bodyPr vert="horz" wrap="square" lIns="0" tIns="0" rIns="0" bIns="0" rtlCol="0">
            <a:spAutoFit/>
          </a:bodyPr>
          <a:lstStyle>
            <a:lvl1pPr marL="514350" marR="0" indent="-514350" defTabSz="932742" fontAlgn="auto">
              <a:lnSpc>
                <a:spcPct val="100000"/>
              </a:lnSpc>
              <a:spcBef>
                <a:spcPct val="20000"/>
              </a:spcBef>
              <a:spcAft>
                <a:spcPts val="0"/>
              </a:spcAft>
              <a:buClrTx/>
              <a:buSzPct val="90000"/>
              <a:buFont typeface="+mj-lt"/>
              <a:buAutoNum type="arabicPeriod"/>
              <a:tabLst/>
              <a:defRPr sz="2400" b="0" i="0" spc="0" baseline="0">
                <a:solidFill>
                  <a:srgbClr val="FFFFFF"/>
                </a:solidFill>
                <a:effectLst/>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hlinkClick r:id="rId3"/>
              </a:rPr>
              <a:t>Repo1</a:t>
            </a:r>
            <a:r>
              <a:rPr lang="en-US" dirty="0"/>
              <a:t> (SQL, Python, JS on Node, Power BI)</a:t>
            </a:r>
          </a:p>
          <a:p>
            <a:r>
              <a:rPr lang="en-US" dirty="0">
                <a:hlinkClick r:id="rId4"/>
              </a:rPr>
              <a:t>Repo2</a:t>
            </a:r>
            <a:r>
              <a:rPr lang="en-US" dirty="0"/>
              <a:t> (SQL BDC, Spark/Scala, Python, Azure Cog API, Paginated Reports)</a:t>
            </a:r>
          </a:p>
          <a:p>
            <a:r>
              <a:rPr lang="en-US" dirty="0">
                <a:hlinkClick r:id="rId5"/>
              </a:rPr>
              <a:t>Repo3</a:t>
            </a:r>
            <a:r>
              <a:rPr lang="en-US" dirty="0"/>
              <a:t> (Synapse, DevOps, In-DB ML, R, Purview)</a:t>
            </a:r>
          </a:p>
          <a:p>
            <a:r>
              <a:rPr lang="en-US" dirty="0">
                <a:hlinkClick r:id="rId6"/>
              </a:rPr>
              <a:t>Video</a:t>
            </a:r>
            <a:r>
              <a:rPr lang="en-US" dirty="0"/>
              <a:t> (3 minutes) </a:t>
            </a:r>
          </a:p>
          <a:p>
            <a:r>
              <a:rPr lang="en-US" dirty="0">
                <a:hlinkClick r:id="rId7"/>
              </a:rPr>
              <a:t>Video</a:t>
            </a:r>
            <a:r>
              <a:rPr lang="en-US" dirty="0"/>
              <a:t> (1 hour)</a:t>
            </a:r>
          </a:p>
          <a:p>
            <a:r>
              <a:rPr lang="en-US" dirty="0">
                <a:hlinkClick r:id="rId8"/>
              </a:rPr>
              <a:t>PREDICT in Synapse Spark using model registered in AML or ADLS</a:t>
            </a:r>
            <a:endParaRPr lang="en-US" dirty="0"/>
          </a:p>
          <a:p>
            <a:r>
              <a:rPr lang="en-US" dirty="0" err="1">
                <a:hlinkClick r:id="rId9"/>
              </a:rPr>
              <a:t>SynapseML</a:t>
            </a:r>
            <a:endParaRPr lang="en-US" dirty="0"/>
          </a:p>
          <a:p>
            <a:r>
              <a:rPr lang="en-US" dirty="0">
                <a:hlinkClick r:id="rId10"/>
              </a:rPr>
              <a:t>Native scoring with T-SQL PREDICT</a:t>
            </a:r>
            <a:endParaRPr lang="en-US" dirty="0"/>
          </a:p>
          <a:p>
            <a:endParaRPr lang="en-US" dirty="0"/>
          </a:p>
        </p:txBody>
      </p:sp>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3389358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1B1A2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293CFDC-C70B-2244-898A-4A785710E4AC}"/>
              </a:ext>
            </a:extLst>
          </p:cNvPr>
          <p:cNvSpPr txBox="1">
            <a:spLocks noGrp="1"/>
          </p:cNvSpPr>
          <p:nvPr>
            <p:ph type="title" idx="4294967295"/>
          </p:nvPr>
        </p:nvSpPr>
        <p:spPr>
          <a:xfrm>
            <a:off x="385012" y="443374"/>
            <a:ext cx="11421976" cy="4247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solidFill>
                  <a:schemeClr val="tx1"/>
                </a:solidFill>
                <a:effectLst/>
                <a:uLnTx/>
                <a:uFillTx/>
                <a:latin typeface="Calibri" panose="020F0502020204030204" pitchFamily="34" charset="0"/>
                <a:ea typeface="+mn-ea"/>
                <a:cs typeface="Calibri" panose="020F0502020204030204" pitchFamily="34" charset="0"/>
              </a:rPr>
              <a:t>Feedback Snippets</a:t>
            </a:r>
          </a:p>
        </p:txBody>
      </p:sp>
      <p:sp>
        <p:nvSpPr>
          <p:cNvPr id="5" name="TextBox 4">
            <a:extLst>
              <a:ext uri="{FF2B5EF4-FFF2-40B4-BE49-F238E27FC236}">
                <a16:creationId xmlns:a16="http://schemas.microsoft.com/office/drawing/2014/main" id="{B79905DF-AC9F-4A17-8EFB-97539F572960}"/>
              </a:ext>
            </a:extLst>
          </p:cNvPr>
          <p:cNvSpPr txBox="1"/>
          <p:nvPr/>
        </p:nvSpPr>
        <p:spPr>
          <a:xfrm>
            <a:off x="1009924" y="1311219"/>
            <a:ext cx="3765748" cy="1477328"/>
          </a:xfrm>
          <a:prstGeom prst="rect">
            <a:avLst/>
          </a:prstGeom>
          <a:noFill/>
        </p:spPr>
        <p:txBody>
          <a:bodyPr wrap="square">
            <a:spAutoFit/>
          </a:bodyPr>
          <a:lstStyle/>
          <a:p>
            <a:pPr lvl="0"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a:t>
            </a:r>
            <a:endParaRPr lang="en-US" sz="1800" b="1"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Invaluable assistance.</a:t>
            </a:r>
            <a:endParaRPr lang="en-US" sz="1800"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The right skills at the right time.</a:t>
            </a:r>
            <a:endParaRPr lang="en-US" dirty="0">
              <a:solidFill>
                <a:srgbClr val="000000">
                  <a:lumMod val="50000"/>
                  <a:lumOff val="50000"/>
                </a:srgbClr>
              </a:solidFill>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Improved remarkably in one working session with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1126518-C95D-4687-8FD9-0B2D2C365E19}"/>
              </a:ext>
            </a:extLst>
          </p:cNvPr>
          <p:cNvSpPr txBox="1"/>
          <p:nvPr/>
        </p:nvSpPr>
        <p:spPr>
          <a:xfrm>
            <a:off x="6397618" y="1310166"/>
            <a:ext cx="4640494"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APDM</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Incredible expertise</a:t>
            </a:r>
          </a:p>
          <a:p>
            <a:pPr algn="ctr" defTabSz="914367"/>
            <a:r>
              <a:rPr lang="en-US" sz="1800" b="1" dirty="0">
                <a:latin typeface="Calibri" panose="020F0502020204030204" pitchFamily="34" charset="0"/>
                <a:cs typeface="Calibri" panose="020F0502020204030204" pitchFamily="34" charset="0"/>
              </a:rPr>
              <a:t>Flexible in going in different directions</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b="1" dirty="0">
                <a:latin typeface="Calibri" panose="020F0502020204030204" pitchFamily="34" charset="0"/>
                <a:cs typeface="Calibri" panose="020F0502020204030204" pitchFamily="34" charset="0"/>
              </a:rPr>
              <a:t>G</a:t>
            </a:r>
            <a:r>
              <a:rPr lang="en-US" sz="1800" b="1" dirty="0">
                <a:latin typeface="Calibri" panose="020F0502020204030204" pitchFamily="34" charset="0"/>
                <a:cs typeface="Calibri" panose="020F0502020204030204" pitchFamily="34" charset="0"/>
              </a:rPr>
              <a:t>ood balance of customer obsession</a:t>
            </a:r>
            <a:r>
              <a:rPr lang="en-US" sz="1800" dirty="0">
                <a:solidFill>
                  <a:srgbClr val="2BA2BC"/>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Operates under the One Microsoft mantra</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F04E2C3-D51A-464E-9D94-F3CC9F463345}"/>
              </a:ext>
            </a:extLst>
          </p:cNvPr>
          <p:cNvSpPr txBox="1"/>
          <p:nvPr/>
        </p:nvSpPr>
        <p:spPr>
          <a:xfrm>
            <a:off x="385012" y="311656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Helped us successfully solution, setup, configure </a:t>
            </a:r>
          </a:p>
          <a:p>
            <a:pPr algn="ctr" defTabSz="914367"/>
            <a:r>
              <a:rPr lang="en-US" sz="1800" b="1" dirty="0">
                <a:latin typeface="Calibri" panose="020F0502020204030204" pitchFamily="34" charset="0"/>
                <a:cs typeface="Calibri" panose="020F0502020204030204" pitchFamily="34" charset="0"/>
              </a:rPr>
              <a:t>he was able to get us running in less than a week</a:t>
            </a:r>
            <a:r>
              <a:rPr lang="en-US" sz="1800" dirty="0">
                <a:solidFill>
                  <a:srgbClr val="000000">
                    <a:lumMod val="50000"/>
                    <a:lumOff val="50000"/>
                  </a:srgbClr>
                </a:solidFill>
                <a:latin typeface="Calibri" panose="020F0502020204030204" pitchFamily="34" charset="0"/>
                <a:cs typeface="Calibri" panose="020F0502020204030204" pitchFamily="34" charset="0"/>
              </a:rPr>
              <a:t>.</a:t>
            </a:r>
          </a:p>
          <a:p>
            <a:pPr algn="ctr" defTabSz="914367"/>
            <a:r>
              <a:rPr lang="en-US" sz="1800" b="1" dirty="0">
                <a:latin typeface="Calibri" panose="020F0502020204030204" pitchFamily="34" charset="0"/>
                <a:cs typeface="Calibri" panose="020F0502020204030204" pitchFamily="34" charset="0"/>
              </a:rPr>
              <a:t>HUGE Millstone</a:t>
            </a:r>
            <a:r>
              <a:rPr lang="en-US" sz="1800" dirty="0">
                <a:solidFill>
                  <a:srgbClr val="000000">
                    <a:lumMod val="50000"/>
                    <a:lumOff val="50000"/>
                  </a:srgbClr>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Helped us deliver almost real time reporting</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EBFE61-2A86-4165-848B-8780D265B4F2}"/>
              </a:ext>
            </a:extLst>
          </p:cNvPr>
          <p:cNvSpPr txBox="1"/>
          <p:nvPr/>
        </p:nvSpPr>
        <p:spPr>
          <a:xfrm>
            <a:off x="6177445" y="3229554"/>
            <a:ext cx="5293171" cy="923330"/>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p>
          <a:p>
            <a:pPr algn="ctr" defTabSz="914367"/>
            <a:r>
              <a:rPr lang="en-US" sz="1800" b="1" dirty="0">
                <a:latin typeface="Calibri" panose="020F0502020204030204" pitchFamily="34" charset="0"/>
                <a:cs typeface="Calibri" panose="020F0502020204030204" pitchFamily="34" charset="0"/>
              </a:rPr>
              <a:t>We could not have completed this without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His work and dedication to the project was excellent</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89EAD62-5475-49C4-8390-100B5152F244}"/>
              </a:ext>
            </a:extLst>
          </p:cNvPr>
          <p:cNvSpPr txBox="1"/>
          <p:nvPr/>
        </p:nvSpPr>
        <p:spPr>
          <a:xfrm>
            <a:off x="3637025" y="486272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He’s been our best from the Data and AI space.</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Recently won an Azure compete over AWS for Inventory Management and Predictive Maintenance.</a:t>
            </a:r>
            <a:endParaRPr lang="en-US" sz="1800" b="1" dirty="0">
              <a:solidFill>
                <a:srgbClr val="000000">
                  <a:lumMod val="50000"/>
                  <a:lumOff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3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1.85185E-6 L 0 0.03472 " pathEditMode="relative" rAng="0" ptsTypes="AA">
                                      <p:cBhvr>
                                        <p:cTn id="9" dur="750" spd="-100000" fill="hold"/>
                                        <p:tgtEl>
                                          <p:spTgt spid="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descr="Arrow from past to future">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descr="Cerebral with lights on">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Python language">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07176"/>
            <a:ext cx="693884" cy="851496"/>
          </a:xfrm>
          <a:prstGeom prst="rect">
            <a:avLst/>
          </a:prstGeom>
          <a:noFill/>
        </p:spPr>
      </p:pic>
      <p:pic>
        <p:nvPicPr>
          <p:cNvPr id="3" name="Picture 2" descr="R Language">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Jupyter notebooks">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Apache Spark">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Azure Synapse">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Azure SQL Datawarehouse">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19379"/>
            <a:ext cx="700951" cy="618299"/>
          </a:xfrm>
          <a:prstGeom prst="rect">
            <a:avLst/>
          </a:prstGeom>
          <a:noFill/>
        </p:spPr>
      </p:pic>
      <p:pic>
        <p:nvPicPr>
          <p:cNvPr id="34818" name="Picture 2" descr="Azure Data Factory">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Scala">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58181"/>
            <a:ext cx="700950" cy="857538"/>
          </a:xfrm>
          <a:prstGeom prst="rect">
            <a:avLst/>
          </a:prstGeom>
          <a:noFill/>
        </p:spPr>
      </p:pic>
      <p:pic>
        <p:nvPicPr>
          <p:cNvPr id="11" name="Picture 10" descr="Azure Data Studio">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66246"/>
            <a:ext cx="907627" cy="841408"/>
          </a:xfrm>
          <a:prstGeom prst="rect">
            <a:avLst/>
          </a:prstGeom>
        </p:spPr>
      </p:pic>
      <p:pic>
        <p:nvPicPr>
          <p:cNvPr id="7" name="Graphic 6" descr="Power BI">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13326"/>
            <a:ext cx="601064" cy="601064"/>
          </a:xfrm>
          <a:prstGeom prst="rect">
            <a:avLst/>
          </a:prstGeom>
        </p:spPr>
      </p:pic>
      <p:pic>
        <p:nvPicPr>
          <p:cNvPr id="10" name="Graphic 9" descr="Power Apps">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10164"/>
            <a:ext cx="601064" cy="601064"/>
          </a:xfrm>
          <a:prstGeom prst="rect">
            <a:avLst/>
          </a:prstGeom>
        </p:spPr>
      </p:pic>
      <p:pic>
        <p:nvPicPr>
          <p:cNvPr id="6146" name="Picture 2" descr="Azure Bot Framework">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77800"/>
            <a:ext cx="618300" cy="618300"/>
          </a:xfrm>
          <a:prstGeom prst="rect">
            <a:avLst/>
          </a:prstGeom>
          <a:noFill/>
        </p:spPr>
      </p:pic>
      <p:pic>
        <p:nvPicPr>
          <p:cNvPr id="5" name="Graphic 4" descr="Power Virtual Agents">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19379"/>
            <a:ext cx="601064" cy="601064"/>
          </a:xfrm>
          <a:prstGeom prst="rect">
            <a:avLst/>
          </a:prstGeom>
        </p:spPr>
      </p:pic>
      <p:sp>
        <p:nvSpPr>
          <p:cNvPr id="4" name="Title 3">
            <a:extLst>
              <a:ext uri="{FF2B5EF4-FFF2-40B4-BE49-F238E27FC236}">
                <a16:creationId xmlns:a16="http://schemas.microsoft.com/office/drawing/2014/main" id="{DC922824-0934-490C-8BC2-C7C82179F05E}"/>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Technologies</a:t>
            </a:r>
          </a:p>
        </p:txBody>
      </p:sp>
    </p:spTree>
    <p:extLst>
      <p:ext uri="{BB962C8B-B14F-4D97-AF65-F5344CB8AC3E}">
        <p14:creationId xmlns:p14="http://schemas.microsoft.com/office/powerpoint/2010/main" val="21964593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descr="Arrow of journey steps from left to right">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descr="Cerebral with lights on">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
        <p:nvSpPr>
          <p:cNvPr id="3" name="Title 2">
            <a:extLst>
              <a:ext uri="{FF2B5EF4-FFF2-40B4-BE49-F238E27FC236}">
                <a16:creationId xmlns:a16="http://schemas.microsoft.com/office/drawing/2014/main" id="{975DCC84-5145-4B84-A1D6-3E84F92A48F3}"/>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Journey steps</a:t>
            </a:r>
          </a:p>
        </p:txBody>
      </p:sp>
    </p:spTree>
    <p:extLst>
      <p:ext uri="{BB962C8B-B14F-4D97-AF65-F5344CB8AC3E}">
        <p14:creationId xmlns:p14="http://schemas.microsoft.com/office/powerpoint/2010/main" val="3325170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4CC4F9-9EBA-4F0A-A467-AC59CAE80C2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solidFill>
                  <a:schemeClr val="accent1"/>
                </a:solidFill>
              </a:rPr>
              <a:t>			 $30M</a:t>
            </a:r>
          </a:p>
          <a:p>
            <a:pPr lvl="0">
              <a:defRPr/>
            </a:pPr>
            <a:r>
              <a:rPr lang="en-US" dirty="0">
                <a:solidFill>
                  <a:schemeClr val="accent1"/>
                </a:solidFill>
              </a:rPr>
              <a:t>				 $200K</a:t>
            </a:r>
          </a:p>
          <a:p>
            <a:pPr lvl="0">
              <a:defRPr/>
            </a:pPr>
            <a:r>
              <a:rPr lang="en-US" dirty="0">
                <a:solidFill>
                  <a:schemeClr val="accent1"/>
                </a:solidFill>
              </a:rPr>
              <a:t>		  $2M</a:t>
            </a:r>
          </a:p>
          <a:p>
            <a:pPr lvl="0">
              <a:defRPr/>
            </a:pPr>
            <a:r>
              <a:rPr lang="en-US" dirty="0">
                <a:solidFill>
                  <a:schemeClr val="accent1"/>
                </a:solidFill>
              </a:rPr>
              <a:t>				     $500M</a:t>
            </a:r>
          </a:p>
          <a:p>
            <a:pPr lvl="0">
              <a:defRPr/>
            </a:pPr>
            <a:r>
              <a:rPr lang="en-US" dirty="0">
                <a:solidFill>
                  <a:schemeClr val="accent1"/>
                </a:solidFill>
              </a:rPr>
              <a:t>				$40M</a:t>
            </a:r>
          </a:p>
          <a:p>
            <a:pPr>
              <a:defRPr/>
            </a:pPr>
            <a:r>
              <a:rPr lang="en-US" dirty="0">
                <a:solidFill>
                  <a:schemeClr val="accent1"/>
                </a:solidFill>
              </a:rPr>
              <a:t>				   $200K</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lvl="0" indent="-742950">
              <a:buFont typeface="+mj-lt"/>
              <a:buAutoNum type="arabicPeriod"/>
              <a:defRPr/>
            </a:pPr>
            <a:r>
              <a:rPr lang="en-US" dirty="0">
                <a:gradFill>
                  <a:gsLst>
                    <a:gs pos="0">
                      <a:srgbClr val="FFFFFF"/>
                    </a:gs>
                    <a:gs pos="100000">
                      <a:srgbClr val="FFFFFF"/>
                    </a:gs>
                  </a:gsLst>
                  <a:lin ang="5400000" scaled="1"/>
                </a:gradFill>
              </a:rPr>
              <a:t>Sentiment</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QnA Chat Bots </a:t>
            </a:r>
          </a:p>
          <a:p>
            <a:pPr marL="742950" lvl="0" indent="-742950">
              <a:buFont typeface="+mj-lt"/>
              <a:buAutoNum type="arabicPeriod"/>
              <a:defRPr/>
            </a:pPr>
            <a:r>
              <a:rPr lang="en-US" dirty="0">
                <a:gradFill>
                  <a:gsLst>
                    <a:gs pos="0">
                      <a:srgbClr val="FFFFFF"/>
                    </a:gs>
                    <a:gs pos="100000">
                      <a:srgbClr val="FFFFFF"/>
                    </a:gs>
                  </a:gsLst>
                  <a:lin ang="5400000" scaled="1"/>
                </a:gradFill>
              </a:rPr>
              <a:t>Forms</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Capital Modeling </a:t>
            </a:r>
          </a:p>
          <a:p>
            <a:pPr marL="742950" lvl="0" indent="-742950">
              <a:buFont typeface="+mj-lt"/>
              <a:buAutoNum type="arabicPeriod"/>
              <a:defRPr/>
            </a:pPr>
            <a:r>
              <a:rPr lang="en-US" dirty="0">
                <a:gradFill>
                  <a:gsLst>
                    <a:gs pos="0">
                      <a:srgbClr val="FFFFFF"/>
                    </a:gs>
                    <a:gs pos="100000">
                      <a:srgbClr val="FFFFFF"/>
                    </a:gs>
                  </a:gsLst>
                  <a:lin ang="5400000" scaled="1"/>
                </a:gradFill>
              </a:rPr>
              <a:t>Length of Stay</a:t>
            </a:r>
          </a:p>
          <a:p>
            <a:pPr marL="742950" lvl="0" indent="-742950">
              <a:buFont typeface="+mj-lt"/>
              <a:buAutoNum type="arabicPeriod"/>
              <a:defRPr/>
            </a:pPr>
            <a:r>
              <a:rPr lang="en-US" dirty="0">
                <a:gradFill>
                  <a:gsLst>
                    <a:gs pos="0">
                      <a:srgbClr val="FFFFFF"/>
                    </a:gs>
                    <a:gs pos="100000">
                      <a:srgbClr val="FFFFFF"/>
                    </a:gs>
                  </a:gsLst>
                  <a:lin ang="5400000" scaled="1"/>
                </a:gradFill>
              </a:rPr>
              <a:t>Search by Photo </a:t>
            </a:r>
            <a:endParaRPr lang="en-US" dirty="0">
              <a:solidFill>
                <a:schemeClr val="accent1"/>
              </a:solidFill>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7" name="TextBox 6">
            <a:extLst>
              <a:ext uri="{FF2B5EF4-FFF2-40B4-BE49-F238E27FC236}">
                <a16:creationId xmlns:a16="http://schemas.microsoft.com/office/drawing/2014/main" id="{F6BCD26F-7ADD-4F24-83AF-EF49FBAB1831}"/>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rPr>
              <a:t>with </a:t>
            </a:r>
            <a:r>
              <a:rPr kumimoji="0" lang="en-US" sz="2400" i="0" u="none" strike="noStrike" kern="1200" cap="none" spc="0" normalizeH="0" baseline="0" noProof="0" dirty="0">
                <a:ln>
                  <a:noFill/>
                </a:ln>
                <a:solidFill>
                  <a:schemeClr val="accent1"/>
                </a:solidFill>
                <a:effectLst/>
                <a:uLnTx/>
                <a:uFillTx/>
                <a:latin typeface="Segoe UI"/>
                <a:ea typeface="+mn-ea"/>
                <a:cs typeface="+mn-cs"/>
              </a:rPr>
              <a:t>impact</a:t>
            </a:r>
          </a:p>
        </p:txBody>
      </p:sp>
    </p:spTree>
    <p:extLst>
      <p:ext uri="{BB962C8B-B14F-4D97-AF65-F5344CB8AC3E}">
        <p14:creationId xmlns:p14="http://schemas.microsoft.com/office/powerpoint/2010/main" val="239785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29167E-6 0 L -2.29167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2.70833E-6 1.85185E-6 L -2.70833E-6 0.01967 " pathEditMode="relative" rAng="0" ptsTypes="AA">
                                      <p:cBhvr>
                                        <p:cTn id="21" dur="500" spd="-100000" fill="hold"/>
                                        <p:tgtEl>
                                          <p:spTgt spid="7"/>
                                        </p:tgtEl>
                                        <p:attrNameLst>
                                          <p:attrName>ppt_x</p:attrName>
                                          <p:attrName>ppt_y</p:attrName>
                                        </p:attrNameLst>
                                      </p:cBhvr>
                                      <p:rCtr x="0" y="97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2.29167E-6 0 L -2.29167E-6 0.01968 " pathEditMode="relative" rAng="0" ptsTypes="AA">
                                      <p:cBhvr>
                                        <p:cTn id="26"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3" grpId="0"/>
      <p:bldP spid="13" grpId="1"/>
      <p:bldP spid="40" grpId="0"/>
      <p:bldP spid="40"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Sentiment</a:t>
            </a:r>
            <a:r>
              <a:rPr lang="en-US" sz="4800" dirty="0">
                <a:solidFill>
                  <a:schemeClr val="accent1"/>
                </a:solidFill>
              </a:rPr>
              <a:t> $30M</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37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Hide Column based up Parameter Selected SSRS</a:t>
            </a:r>
            <a:endParaRPr lang="en-US" sz="1067" dirty="0"/>
          </a:p>
        </p:txBody>
      </p:sp>
      <p:pic>
        <p:nvPicPr>
          <p:cNvPr id="6" name="Picture 5" descr="Screenshot of Daily paginated report with Get Sentiment (AI) drop down for Yes or No to view report which populates the Sentiment percentage column in the tablix with results.">
            <a:extLst>
              <a:ext uri="{FF2B5EF4-FFF2-40B4-BE49-F238E27FC236}">
                <a16:creationId xmlns:a16="http://schemas.microsoft.com/office/drawing/2014/main" id="{CDF9028A-7851-4745-AE4C-B9AE3B02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
        <p:nvSpPr>
          <p:cNvPr id="2" name="Title 1">
            <a:extLst>
              <a:ext uri="{FF2B5EF4-FFF2-40B4-BE49-F238E27FC236}">
                <a16:creationId xmlns:a16="http://schemas.microsoft.com/office/drawing/2014/main" id="{EBDA5030-4FA6-4E5F-9E2D-C4E7D1374A54}"/>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Sentiment in Paginated Report</a:t>
            </a:r>
          </a:p>
        </p:txBody>
      </p:sp>
    </p:spTree>
    <p:extLst>
      <p:ext uri="{BB962C8B-B14F-4D97-AF65-F5344CB8AC3E}">
        <p14:creationId xmlns:p14="http://schemas.microsoft.com/office/powerpoint/2010/main" val="343835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5822"/>
          </a:xfrm>
          <a:prstGeom prst="rect">
            <a:avLst/>
          </a:prstGeom>
          <a:noFill/>
        </p:spPr>
        <p:txBody>
          <a:bodyPr wrap="square" rtlCol="0">
            <a:spAutoFit/>
          </a:bodyPr>
          <a:lstStyle/>
          <a:p>
            <a:r>
              <a:rPr lang="en-US" sz="1067" dirty="0"/>
              <a:t>Learn more:</a:t>
            </a:r>
          </a:p>
          <a:p>
            <a:pPr>
              <a:defRPr/>
            </a:pPr>
            <a:r>
              <a:rPr lang="en-US" sz="1067" dirty="0">
                <a:hlinkClick r:id="rId2"/>
              </a:rPr>
              <a:t>Trollhunters.ipynb</a:t>
            </a:r>
            <a:r>
              <a:rPr lang="en-US" sz="1067" dirty="0"/>
              <a:t>, </a:t>
            </a:r>
            <a:r>
              <a:rPr lang="en-US" sz="1100" dirty="0">
                <a:hlinkClick r:id="rId3"/>
              </a:rPr>
              <a:t>Native scoring with T-SQL PREDICT</a:t>
            </a:r>
            <a:endParaRPr lang="en-US" sz="1100"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descr="Script continues to this section">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F21687F-13B9-4285-B924-2880DFFECD38}"/>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SQL Stored Proc w/ Python – Sentiment Cognitive API</a:t>
            </a:r>
          </a:p>
        </p:txBody>
      </p:sp>
    </p:spTree>
    <p:extLst>
      <p:ext uri="{BB962C8B-B14F-4D97-AF65-F5344CB8AC3E}">
        <p14:creationId xmlns:p14="http://schemas.microsoft.com/office/powerpoint/2010/main" val="3775575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3BB43E-80D7-4348-AFF3-E032E9B459B6}">
  <ds:schemaRefs>
    <ds:schemaRef ds:uri="6f82f2c3-be6b-43a8-9e2c-9d3789579cd5"/>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elements/1.1/"/>
    <ds:schemaRef ds:uri="5d380677-b54e-4d3f-b2fd-f3e15734f140"/>
    <ds:schemaRef ds:uri="http://purl.org/dc/terms/"/>
    <ds:schemaRef ds:uri="http://schemas.microsoft.com/sharepoint/v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3.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12555</TotalTime>
  <Words>1366</Words>
  <Application>Microsoft Office PowerPoint</Application>
  <PresentationFormat>Widescreen</PresentationFormat>
  <Paragraphs>279</Paragraphs>
  <Slides>40</Slides>
  <Notes>14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40</vt:i4>
      </vt:variant>
    </vt:vector>
  </HeadingPairs>
  <TitlesOfParts>
    <vt:vector size="49" baseType="lpstr">
      <vt:lpstr>Arial</vt:lpstr>
      <vt:lpstr>Calibri</vt:lpstr>
      <vt:lpstr>Consolas</vt:lpstr>
      <vt:lpstr>Segoe UI</vt:lpstr>
      <vt:lpstr>Segoe UI Semibold</vt:lpstr>
      <vt:lpstr>Wingdings</vt:lpstr>
      <vt:lpstr>Black Template</vt:lpstr>
      <vt:lpstr>MS_Build_Black Template</vt:lpstr>
      <vt:lpstr>1_ Microsoft Build Black 2/3 Template</vt:lpstr>
      <vt:lpstr>Real-time ML Journey</vt:lpstr>
      <vt:lpstr>About Me</vt:lpstr>
      <vt:lpstr>Industries</vt:lpstr>
      <vt:lpstr>Technologies</vt:lpstr>
      <vt:lpstr>Journey steps</vt:lpstr>
      <vt:lpstr>Agenda</vt:lpstr>
      <vt:lpstr>Sentiment $30M</vt:lpstr>
      <vt:lpstr>Sentiment in Paginated Report</vt:lpstr>
      <vt:lpstr>SQL Stored Proc w/ Python – Sentiment Cognitive API</vt:lpstr>
      <vt:lpstr>Responsible AI</vt:lpstr>
      <vt:lpstr>Learn more: SQL Server Samples - Big Data Clusters - Spark</vt:lpstr>
      <vt:lpstr>Learn more: SQL Server Samples - Big Data Clusters - Spark</vt:lpstr>
      <vt:lpstr>Learn more: SQL Server Samples - Big Data Clusters - Spark</vt:lpstr>
      <vt:lpstr>QnA Chat Bots $200K</vt:lpstr>
      <vt:lpstr>Learn more: PVA - Build Printer Troubleshooting Bot</vt:lpstr>
      <vt:lpstr>Forms $2M</vt:lpstr>
      <vt:lpstr>Learn more: Form Processing - Create first model</vt:lpstr>
      <vt:lpstr>Power Apps - AI Builder</vt:lpstr>
      <vt:lpstr>Capital Modeling $500M</vt:lpstr>
      <vt:lpstr>Digital Transformation We are people, not interfaces</vt:lpstr>
      <vt:lpstr>Digital Transformation We are people, not interfaces</vt:lpstr>
      <vt:lpstr>Digital Transformation We are people, not interfaces</vt:lpstr>
      <vt:lpstr>Digital Transformation We are people, not interfaces</vt:lpstr>
      <vt:lpstr>Learn more: CapitalModel.ipynb</vt:lpstr>
      <vt:lpstr>How to reproduce or get started?</vt:lpstr>
      <vt:lpstr>Length of Stay $40M</vt:lpstr>
      <vt:lpstr>Learn more: LoS - Realtime Scoring</vt:lpstr>
      <vt:lpstr>Learn more: LoS - Realtime Scoring</vt:lpstr>
      <vt:lpstr>Power BI – Claims Model Accuracy</vt:lpstr>
      <vt:lpstr>Power BI – Claims Model Accuracy</vt:lpstr>
      <vt:lpstr>Search by Photo $200K</vt:lpstr>
      <vt:lpstr>Power Apps – Object Detection</vt:lpstr>
      <vt:lpstr>Object Detection Datasets Attempts</vt:lpstr>
      <vt:lpstr>Power Apps – Model performance</vt:lpstr>
      <vt:lpstr>Bonus</vt:lpstr>
      <vt:lpstr>Summary</vt:lpstr>
      <vt:lpstr>Journey steps</vt:lpstr>
      <vt:lpstr>Additional Resources</vt:lpstr>
      <vt:lpstr>Feedback Snippets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156</cp:revision>
  <dcterms:created xsi:type="dcterms:W3CDTF">2020-09-18T00:24:52Z</dcterms:created>
  <dcterms:modified xsi:type="dcterms:W3CDTF">2021-12-16T03:42:21Z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